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58"/>
  </p:notesMasterIdLst>
  <p:handoutMasterIdLst>
    <p:handoutMasterId r:id="rId59"/>
  </p:handoutMasterIdLst>
  <p:sldIdLst>
    <p:sldId id="1777" r:id="rId2"/>
    <p:sldId id="1838" r:id="rId3"/>
    <p:sldId id="463" r:id="rId4"/>
    <p:sldId id="393" r:id="rId5"/>
    <p:sldId id="394" r:id="rId6"/>
    <p:sldId id="465" r:id="rId7"/>
    <p:sldId id="397" r:id="rId8"/>
    <p:sldId id="464" r:id="rId9"/>
    <p:sldId id="497" r:id="rId10"/>
    <p:sldId id="398" r:id="rId11"/>
    <p:sldId id="399" r:id="rId12"/>
    <p:sldId id="503" r:id="rId13"/>
    <p:sldId id="400" r:id="rId14"/>
    <p:sldId id="499" r:id="rId15"/>
    <p:sldId id="500" r:id="rId16"/>
    <p:sldId id="501" r:id="rId17"/>
    <p:sldId id="1839" r:id="rId18"/>
    <p:sldId id="502" r:id="rId19"/>
    <p:sldId id="1840" r:id="rId20"/>
    <p:sldId id="1766" r:id="rId21"/>
    <p:sldId id="498" r:id="rId22"/>
    <p:sldId id="504" r:id="rId23"/>
    <p:sldId id="505" r:id="rId24"/>
    <p:sldId id="506" r:id="rId25"/>
    <p:sldId id="470" r:id="rId26"/>
    <p:sldId id="404" r:id="rId27"/>
    <p:sldId id="408" r:id="rId28"/>
    <p:sldId id="507" r:id="rId29"/>
    <p:sldId id="474" r:id="rId30"/>
    <p:sldId id="508" r:id="rId31"/>
    <p:sldId id="471" r:id="rId32"/>
    <p:sldId id="1765" r:id="rId33"/>
    <p:sldId id="1767" r:id="rId34"/>
    <p:sldId id="1768" r:id="rId35"/>
    <p:sldId id="412" r:id="rId36"/>
    <p:sldId id="1842" r:id="rId37"/>
    <p:sldId id="1846" r:id="rId38"/>
    <p:sldId id="1844" r:id="rId39"/>
    <p:sldId id="1845" r:id="rId40"/>
    <p:sldId id="472" r:id="rId41"/>
    <p:sldId id="473" r:id="rId42"/>
    <p:sldId id="416" r:id="rId43"/>
    <p:sldId id="420" r:id="rId44"/>
    <p:sldId id="421" r:id="rId45"/>
    <p:sldId id="1770" r:id="rId46"/>
    <p:sldId id="425" r:id="rId47"/>
    <p:sldId id="509" r:id="rId48"/>
    <p:sldId id="415" r:id="rId49"/>
    <p:sldId id="510" r:id="rId50"/>
    <p:sldId id="513" r:id="rId51"/>
    <p:sldId id="512" r:id="rId52"/>
    <p:sldId id="1761" r:id="rId53"/>
    <p:sldId id="1762" r:id="rId54"/>
    <p:sldId id="1763" r:id="rId55"/>
    <p:sldId id="1764" r:id="rId56"/>
    <p:sldId id="475" r:id="rId5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1" autoAdjust="0"/>
    <p:restoredTop sz="88339" autoAdjust="0"/>
  </p:normalViewPr>
  <p:slideViewPr>
    <p:cSldViewPr>
      <p:cViewPr varScale="1">
        <p:scale>
          <a:sx n="100" d="100"/>
          <a:sy n="100" d="100"/>
        </p:scale>
        <p:origin x="176" y="226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8D0B29-4241-4399-A6C3-41F5433E7A67}">
      <dgm:prSet/>
      <dgm:spPr/>
      <dgm:t>
        <a:bodyPr/>
        <a:lstStyle/>
        <a:p>
          <a:pPr>
            <a:lnSpc>
              <a:spcPct val="100000"/>
            </a:lnSpc>
            <a:defRPr cap="all"/>
          </a:pPr>
          <a:r>
            <a:rPr lang="en-US"/>
            <a:t>Homework 3 is due on Tonight by 11:59pm</a:t>
          </a:r>
          <a:endParaRPr lang="en-US" dirty="0"/>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defRPr cap="all"/>
          </a:pPr>
          <a:r>
            <a:rPr lang="en-US" dirty="0"/>
            <a:t>Read Textbook Chapter 6</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39342CB2-030A-EE4E-A1B0-001C897F3BD8}">
      <dgm:prSet/>
      <dgm:spPr/>
      <dgm:t>
        <a:bodyPr/>
        <a:lstStyle/>
        <a:p>
          <a:pPr>
            <a:lnSpc>
              <a:spcPct val="100000"/>
            </a:lnSpc>
            <a:defRPr cap="all"/>
          </a:pPr>
          <a:r>
            <a:rPr lang="en-US" dirty="0"/>
            <a:t>HW4 will be released Soon</a:t>
          </a:r>
        </a:p>
      </dgm:t>
    </dgm:pt>
    <dgm:pt modelId="{E36A6EE1-0FD8-0F4D-BB59-F1637D06FD92}" type="parTrans" cxnId="{F838DDE3-ACFE-3042-A2E5-C5B90261158E}">
      <dgm:prSet/>
      <dgm:spPr/>
      <dgm:t>
        <a:bodyPr/>
        <a:lstStyle/>
        <a:p>
          <a:endParaRPr lang="en-US"/>
        </a:p>
      </dgm:t>
    </dgm:pt>
    <dgm:pt modelId="{16AA36D6-D654-344F-B27F-A1DADF64EEE0}" type="sibTrans" cxnId="{F838DDE3-ACFE-3042-A2E5-C5B90261158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569708B6-F5FA-4CFD-B56B-7918463088D8}" type="pres">
      <dgm:prSet presAssocID="{FF49A62F-09B9-4824-860D-A57C33BFD23C}" presName="sibTrans" presStyleCnt="0"/>
      <dgm:spPr/>
    </dgm:pt>
    <dgm:pt modelId="{DA382846-65BE-DF4B-8A6A-ED1F44F8C843}" type="pres">
      <dgm:prSet presAssocID="{39342CB2-030A-EE4E-A1B0-001C897F3BD8}" presName="compNode" presStyleCnt="0"/>
      <dgm:spPr/>
    </dgm:pt>
    <dgm:pt modelId="{EF5D49EB-072B-0E41-8928-06F6C017D11F}" type="pres">
      <dgm:prSet presAssocID="{39342CB2-030A-EE4E-A1B0-001C897F3BD8}" presName="iconBgRect" presStyleLbl="bgShp" presStyleIdx="1" presStyleCnt="3"/>
      <dgm:spPr/>
    </dgm:pt>
    <dgm:pt modelId="{6EB66BB1-2DEB-9147-B336-1A9E456E2105}" type="pres">
      <dgm:prSet presAssocID="{39342CB2-030A-EE4E-A1B0-001C897F3BD8}" presName="iconRect" presStyleLbl="node1" presStyleIdx="1" presStyleCnt="3" custScaleX="226483" custScaleY="226483" custLinFactNeighborX="-2873" custLinFactNeighborY="-11628"/>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3E552548-0156-2843-99A6-2040A838034B}" type="pres">
      <dgm:prSet presAssocID="{39342CB2-030A-EE4E-A1B0-001C897F3BD8}" presName="spaceRect" presStyleCnt="0"/>
      <dgm:spPr/>
    </dgm:pt>
    <dgm:pt modelId="{812DA9E3-6DA7-AB4B-BB67-361104A37446}" type="pres">
      <dgm:prSet presAssocID="{39342CB2-030A-EE4E-A1B0-001C897F3BD8}" presName="textRect" presStyleLbl="revTx" presStyleIdx="1" presStyleCnt="3">
        <dgm:presLayoutVars>
          <dgm:chMax val="1"/>
          <dgm:chPref val="1"/>
        </dgm:presLayoutVars>
      </dgm:prSet>
      <dgm:spPr/>
    </dgm:pt>
    <dgm:pt modelId="{36C38839-224B-2D4B-A38A-DE6AC8869012}" type="pres">
      <dgm:prSet presAssocID="{16AA36D6-D654-344F-B27F-A1DADF64EEE0}" presName="sibTrans" presStyleCnt="0"/>
      <dgm:spPr/>
    </dgm:pt>
    <dgm:pt modelId="{2AF7DC3F-232B-4190-AB23-97BE275EA5BC}" type="pres">
      <dgm:prSet presAssocID="{B300A597-B889-4E59-ABDD-437047D2ACAF}" presName="compNode" presStyleCnt="0"/>
      <dgm:spPr/>
    </dgm:pt>
    <dgm:pt modelId="{9055677D-201A-4CF1-8C5B-4718A68DECB7}" type="pres">
      <dgm:prSet presAssocID="{B300A597-B889-4E59-ABDD-437047D2ACAF}" presName="iconBgRect" presStyleLbl="bgShp" presStyleIdx="2" presStyleCnt="3"/>
      <dgm:spPr/>
    </dgm:pt>
    <dgm:pt modelId="{5A9BA841-81BF-48A8-B7EB-F84F8A9EF40C}" type="pres">
      <dgm:prSet presAssocID="{B300A597-B889-4E59-ABDD-437047D2ACAF}"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ooks"/>
        </a:ext>
      </dgm:extLst>
    </dgm:pt>
    <dgm:pt modelId="{04548B93-849B-41A3-A3E0-1575B4B0A34E}" type="pres">
      <dgm:prSet presAssocID="{B300A597-B889-4E59-ABDD-437047D2ACAF}" presName="spaceRect" presStyleCnt="0"/>
      <dgm:spPr/>
    </dgm:pt>
    <dgm:pt modelId="{5A5325B3-741C-4C77-AF5E-CE034C86B1FE}" type="pres">
      <dgm:prSet presAssocID="{B300A597-B889-4E59-ABDD-437047D2ACAF}" presName="textRect" presStyleLbl="revTx" presStyleIdx="2" presStyleCnt="3">
        <dgm:presLayoutVars>
          <dgm:chMax val="1"/>
          <dgm:chPref val="1"/>
        </dgm:presLayoutVars>
      </dgm:prSet>
      <dgm:spPr/>
    </dgm:pt>
  </dgm:ptLst>
  <dgm:cxnLst>
    <dgm:cxn modelId="{56A2BD29-DF05-B64B-BD6C-4FFB4DA2EB70}" type="presOf" srcId="{B300A597-B889-4E59-ABDD-437047D2ACAF}" destId="{5A5325B3-741C-4C77-AF5E-CE034C86B1FE}" srcOrd="0" destOrd="0" presId="urn:microsoft.com/office/officeart/2018/5/layout/IconCircleLabelList"/>
    <dgm:cxn modelId="{8FE0314C-DD96-AC4A-A68D-1F479457B408}" type="presOf" srcId="{39342CB2-030A-EE4E-A1B0-001C897F3BD8}" destId="{812DA9E3-6DA7-AB4B-BB67-361104A37446}" srcOrd="0" destOrd="0" presId="urn:microsoft.com/office/officeart/2018/5/layout/IconCircleLabelList"/>
    <dgm:cxn modelId="{A920EB66-4E1A-4D44-8375-5349B68CCF48}" srcId="{2583C50B-6054-455F-90D6-FB2A8A57E038}" destId="{B300A597-B889-4E59-ABDD-437047D2ACAF}" srcOrd="2" destOrd="0" parTransId="{7C89342F-F0B4-4731-9E06-7410BAA11441}" sibTransId="{74B5C8E1-4E2C-459E-85B2-55D1610E0771}"/>
    <dgm:cxn modelId="{012C1379-3D09-D849-AA59-D51CDBE1357B}" type="presOf" srcId="{A48D0B29-4241-4399-A6C3-41F5433E7A67}" destId="{2CB5AC62-5A17-4481-94E4-356D126F59F0}" srcOrd="0" destOrd="0" presId="urn:microsoft.com/office/officeart/2018/5/layout/IconCircleLabelList"/>
    <dgm:cxn modelId="{2AB9E180-62BD-C14D-8716-ED17BE1F6A5A}" type="presOf" srcId="{2583C50B-6054-455F-90D6-FB2A8A57E038}" destId="{FA6F86CD-E4C6-45E4-86A1-A834C01437A2}" srcOrd="0" destOrd="0" presId="urn:microsoft.com/office/officeart/2018/5/layout/IconCircleLabelList"/>
    <dgm:cxn modelId="{F838DDE3-ACFE-3042-A2E5-C5B90261158E}" srcId="{2583C50B-6054-455F-90D6-FB2A8A57E038}" destId="{39342CB2-030A-EE4E-A1B0-001C897F3BD8}" srcOrd="1" destOrd="0" parTransId="{E36A6EE1-0FD8-0F4D-BB59-F1637D06FD92}" sibTransId="{16AA36D6-D654-344F-B27F-A1DADF64EEE0}"/>
    <dgm:cxn modelId="{ABEAD8F4-F414-45F8-8BAB-04CF35453C17}" srcId="{2583C50B-6054-455F-90D6-FB2A8A57E038}" destId="{A48D0B29-4241-4399-A6C3-41F5433E7A67}" srcOrd="0" destOrd="0" parTransId="{E47BFA79-C5A5-41FE-89B6-A7D442D1BADC}" sibTransId="{FF49A62F-09B9-4824-860D-A57C33BFD23C}"/>
    <dgm:cxn modelId="{C7610AEF-784B-DB41-9404-DE6201F0AEB6}" type="presParOf" srcId="{FA6F86CD-E4C6-45E4-86A1-A834C01437A2}" destId="{0C95F5D4-3CC5-4D8D-BD27-16C8D312ED26}" srcOrd="0" destOrd="0" presId="urn:microsoft.com/office/officeart/2018/5/layout/IconCircleLabelList"/>
    <dgm:cxn modelId="{4589E7F2-FCE0-3F43-96F6-6B08F27C13A2}" type="presParOf" srcId="{0C95F5D4-3CC5-4D8D-BD27-16C8D312ED26}" destId="{BB7B20E3-0E3B-4E4B-9ECE-B8F32F334FBB}" srcOrd="0" destOrd="0" presId="urn:microsoft.com/office/officeart/2018/5/layout/IconCircleLabelList"/>
    <dgm:cxn modelId="{9476ED7B-72E6-C948-A067-BCBF20871405}" type="presParOf" srcId="{0C95F5D4-3CC5-4D8D-BD27-16C8D312ED26}" destId="{C08A7AEB-4C4D-480E-899D-C8D973B4E87F}" srcOrd="1" destOrd="0" presId="urn:microsoft.com/office/officeart/2018/5/layout/IconCircleLabelList"/>
    <dgm:cxn modelId="{5E652811-53E3-A04A-8009-BECF4A728A89}" type="presParOf" srcId="{0C95F5D4-3CC5-4D8D-BD27-16C8D312ED26}" destId="{10983C55-7228-40AC-87AC-7847B9E628AA}" srcOrd="2" destOrd="0" presId="urn:microsoft.com/office/officeart/2018/5/layout/IconCircleLabelList"/>
    <dgm:cxn modelId="{A95262E8-13B2-224D-8F86-0F75488778B2}" type="presParOf" srcId="{0C95F5D4-3CC5-4D8D-BD27-16C8D312ED26}" destId="{2CB5AC62-5A17-4481-94E4-356D126F59F0}" srcOrd="3" destOrd="0" presId="urn:microsoft.com/office/officeart/2018/5/layout/IconCircleLabelList"/>
    <dgm:cxn modelId="{66803931-290E-654D-A8B5-28AFE70C67AF}" type="presParOf" srcId="{FA6F86CD-E4C6-45E4-86A1-A834C01437A2}" destId="{569708B6-F5FA-4CFD-B56B-7918463088D8}" srcOrd="1" destOrd="0" presId="urn:microsoft.com/office/officeart/2018/5/layout/IconCircleLabelList"/>
    <dgm:cxn modelId="{B86232CC-CD08-7040-AFC8-B5F8B83FFFE1}" type="presParOf" srcId="{FA6F86CD-E4C6-45E4-86A1-A834C01437A2}" destId="{DA382846-65BE-DF4B-8A6A-ED1F44F8C843}" srcOrd="2" destOrd="0" presId="urn:microsoft.com/office/officeart/2018/5/layout/IconCircleLabelList"/>
    <dgm:cxn modelId="{04EF7836-03B5-C344-B692-8C91925B21EB}" type="presParOf" srcId="{DA382846-65BE-DF4B-8A6A-ED1F44F8C843}" destId="{EF5D49EB-072B-0E41-8928-06F6C017D11F}" srcOrd="0" destOrd="0" presId="urn:microsoft.com/office/officeart/2018/5/layout/IconCircleLabelList"/>
    <dgm:cxn modelId="{59B8A098-49FE-B747-83BA-2CDBE930CA3C}" type="presParOf" srcId="{DA382846-65BE-DF4B-8A6A-ED1F44F8C843}" destId="{6EB66BB1-2DEB-9147-B336-1A9E456E2105}" srcOrd="1" destOrd="0" presId="urn:microsoft.com/office/officeart/2018/5/layout/IconCircleLabelList"/>
    <dgm:cxn modelId="{43474BD8-43E2-2F41-8AFF-9043289DAEF5}" type="presParOf" srcId="{DA382846-65BE-DF4B-8A6A-ED1F44F8C843}" destId="{3E552548-0156-2843-99A6-2040A838034B}" srcOrd="2" destOrd="0" presId="urn:microsoft.com/office/officeart/2018/5/layout/IconCircleLabelList"/>
    <dgm:cxn modelId="{70118ADD-ACC1-3340-AE81-F04275132F99}" type="presParOf" srcId="{DA382846-65BE-DF4B-8A6A-ED1F44F8C843}" destId="{812DA9E3-6DA7-AB4B-BB67-361104A37446}" srcOrd="3" destOrd="0" presId="urn:microsoft.com/office/officeart/2018/5/layout/IconCircleLabelList"/>
    <dgm:cxn modelId="{3669425D-0120-D543-95B2-2AF3F2433B7C}" type="presParOf" srcId="{FA6F86CD-E4C6-45E4-86A1-A834C01437A2}" destId="{36C38839-224B-2D4B-A38A-DE6AC8869012}" srcOrd="3" destOrd="0" presId="urn:microsoft.com/office/officeart/2018/5/layout/IconCircleLabelList"/>
    <dgm:cxn modelId="{7A765D27-94B2-1543-AE6B-A463941A5115}" type="presParOf" srcId="{FA6F86CD-E4C6-45E4-86A1-A834C01437A2}" destId="{2AF7DC3F-232B-4190-AB23-97BE275EA5BC}" srcOrd="4" destOrd="0" presId="urn:microsoft.com/office/officeart/2018/5/layout/IconCircleLabelList"/>
    <dgm:cxn modelId="{9E6C21BE-B9C7-4F46-B2C8-A44A578483E7}" type="presParOf" srcId="{2AF7DC3F-232B-4190-AB23-97BE275EA5BC}" destId="{9055677D-201A-4CF1-8C5B-4718A68DECB7}" srcOrd="0" destOrd="0" presId="urn:microsoft.com/office/officeart/2018/5/layout/IconCircleLabelList"/>
    <dgm:cxn modelId="{338D06C4-F323-7E44-B3CC-E45998144D10}" type="presParOf" srcId="{2AF7DC3F-232B-4190-AB23-97BE275EA5BC}" destId="{5A9BA841-81BF-48A8-B7EB-F84F8A9EF40C}" srcOrd="1" destOrd="0" presId="urn:microsoft.com/office/officeart/2018/5/layout/IconCircleLabelList"/>
    <dgm:cxn modelId="{E9122414-5D28-F14C-8D9E-3BD32FF065D4}" type="presParOf" srcId="{2AF7DC3F-232B-4190-AB23-97BE275EA5BC}" destId="{04548B93-849B-41A3-A3E0-1575B4B0A34E}" srcOrd="2" destOrd="0" presId="urn:microsoft.com/office/officeart/2018/5/layout/IconCircleLabelList"/>
    <dgm:cxn modelId="{732B5ABC-B342-FB40-BEE5-B4DA738E68A6}" type="presParOf" srcId="{2AF7DC3F-232B-4190-AB23-97BE275EA5BC}" destId="{5A5325B3-741C-4C77-AF5E-CE034C86B1F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34951F-DAD1-444E-84D2-7851B11CEA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CC78CD5-6866-46C4-BADD-2F7D5C5B03F0}">
      <dgm:prSet/>
      <dgm:spPr/>
      <dgm:t>
        <a:bodyPr/>
        <a:lstStyle/>
        <a:p>
          <a:r>
            <a:rPr lang="en-US"/>
            <a:t>Popular embedding method</a:t>
          </a:r>
        </a:p>
      </dgm:t>
    </dgm:pt>
    <dgm:pt modelId="{174187D8-CAB1-4A0D-A889-56FBADFB7BDE}" type="parTrans" cxnId="{BB8A2981-C66B-48C8-B5CC-CE7D23AC27D5}">
      <dgm:prSet/>
      <dgm:spPr/>
      <dgm:t>
        <a:bodyPr/>
        <a:lstStyle/>
        <a:p>
          <a:endParaRPr lang="en-US"/>
        </a:p>
      </dgm:t>
    </dgm:pt>
    <dgm:pt modelId="{53B7396A-9830-4426-B544-F25A7FB2D6A4}" type="sibTrans" cxnId="{BB8A2981-C66B-48C8-B5CC-CE7D23AC27D5}">
      <dgm:prSet/>
      <dgm:spPr/>
      <dgm:t>
        <a:bodyPr/>
        <a:lstStyle/>
        <a:p>
          <a:endParaRPr lang="en-US"/>
        </a:p>
      </dgm:t>
    </dgm:pt>
    <dgm:pt modelId="{7E9CAACF-6365-4339-96C8-ECB35EB7955E}">
      <dgm:prSet/>
      <dgm:spPr/>
      <dgm:t>
        <a:bodyPr/>
        <a:lstStyle/>
        <a:p>
          <a:r>
            <a:rPr lang="en-US"/>
            <a:t>Very fast to train</a:t>
          </a:r>
        </a:p>
      </dgm:t>
    </dgm:pt>
    <dgm:pt modelId="{18928B02-B6A8-4135-B115-931E025882F6}" type="parTrans" cxnId="{E3E72D98-471F-47F6-A292-37495DCC7E9D}">
      <dgm:prSet/>
      <dgm:spPr/>
      <dgm:t>
        <a:bodyPr/>
        <a:lstStyle/>
        <a:p>
          <a:endParaRPr lang="en-US"/>
        </a:p>
      </dgm:t>
    </dgm:pt>
    <dgm:pt modelId="{525D5540-8A51-4069-98CC-B45B38DF999E}" type="sibTrans" cxnId="{E3E72D98-471F-47F6-A292-37495DCC7E9D}">
      <dgm:prSet/>
      <dgm:spPr/>
      <dgm:t>
        <a:bodyPr/>
        <a:lstStyle/>
        <a:p>
          <a:endParaRPr lang="en-US"/>
        </a:p>
      </dgm:t>
    </dgm:pt>
    <dgm:pt modelId="{91694566-520E-42A7-A1E3-8FD0A018443C}">
      <dgm:prSet/>
      <dgm:spPr/>
      <dgm:t>
        <a:bodyPr/>
        <a:lstStyle/>
        <a:p>
          <a:r>
            <a:rPr lang="en-US"/>
            <a:t>Code available on the web</a:t>
          </a:r>
        </a:p>
      </dgm:t>
    </dgm:pt>
    <dgm:pt modelId="{A8D6103B-445C-4A3B-8A04-837980248932}" type="parTrans" cxnId="{E37A2F78-2A6C-44D6-8DDB-9DCD9DC5DDC2}">
      <dgm:prSet/>
      <dgm:spPr/>
      <dgm:t>
        <a:bodyPr/>
        <a:lstStyle/>
        <a:p>
          <a:endParaRPr lang="en-US"/>
        </a:p>
      </dgm:t>
    </dgm:pt>
    <dgm:pt modelId="{AE489850-6D61-4B26-B138-DBA2AC82A409}" type="sibTrans" cxnId="{E37A2F78-2A6C-44D6-8DDB-9DCD9DC5DDC2}">
      <dgm:prSet/>
      <dgm:spPr/>
      <dgm:t>
        <a:bodyPr/>
        <a:lstStyle/>
        <a:p>
          <a:endParaRPr lang="en-US"/>
        </a:p>
      </dgm:t>
    </dgm:pt>
    <dgm:pt modelId="{E39B050C-084E-42E1-97DE-1258CF869733}">
      <dgm:prSet/>
      <dgm:spPr/>
      <dgm:t>
        <a:bodyPr/>
        <a:lstStyle/>
        <a:p>
          <a:r>
            <a:rPr lang="en-US"/>
            <a:t>Idea: </a:t>
          </a:r>
          <a:r>
            <a:rPr lang="en-US" b="1"/>
            <a:t>predict</a:t>
          </a:r>
          <a:r>
            <a:rPr lang="en-US"/>
            <a:t> rather than </a:t>
          </a:r>
          <a:r>
            <a:rPr lang="en-US" b="1"/>
            <a:t>count </a:t>
          </a:r>
          <a:endParaRPr lang="en-US"/>
        </a:p>
      </dgm:t>
    </dgm:pt>
    <dgm:pt modelId="{58488870-07C4-4963-9FD0-F4B93D69567C}" type="parTrans" cxnId="{27ACEEA8-CDC8-4202-B14A-EC4A01553CD1}">
      <dgm:prSet/>
      <dgm:spPr/>
      <dgm:t>
        <a:bodyPr/>
        <a:lstStyle/>
        <a:p>
          <a:endParaRPr lang="en-US"/>
        </a:p>
      </dgm:t>
    </dgm:pt>
    <dgm:pt modelId="{6073587C-003A-4E6E-9027-FCBE20549E62}" type="sibTrans" cxnId="{27ACEEA8-CDC8-4202-B14A-EC4A01553CD1}">
      <dgm:prSet/>
      <dgm:spPr/>
      <dgm:t>
        <a:bodyPr/>
        <a:lstStyle/>
        <a:p>
          <a:endParaRPr lang="en-US"/>
        </a:p>
      </dgm:t>
    </dgm:pt>
    <dgm:pt modelId="{51B313CC-D9D7-1742-A224-A62C4946929A}" type="pres">
      <dgm:prSet presAssocID="{A034951F-DAD1-444E-84D2-7851B11CEA24}" presName="linear" presStyleCnt="0">
        <dgm:presLayoutVars>
          <dgm:animLvl val="lvl"/>
          <dgm:resizeHandles val="exact"/>
        </dgm:presLayoutVars>
      </dgm:prSet>
      <dgm:spPr/>
    </dgm:pt>
    <dgm:pt modelId="{F5A22390-74BE-F841-91C1-2EFF3DB2F3D3}" type="pres">
      <dgm:prSet presAssocID="{6CC78CD5-6866-46C4-BADD-2F7D5C5B03F0}" presName="parentText" presStyleLbl="node1" presStyleIdx="0" presStyleCnt="4">
        <dgm:presLayoutVars>
          <dgm:chMax val="0"/>
          <dgm:bulletEnabled val="1"/>
        </dgm:presLayoutVars>
      </dgm:prSet>
      <dgm:spPr/>
    </dgm:pt>
    <dgm:pt modelId="{C7E162C2-C9FD-1149-991E-C22662D2AC6F}" type="pres">
      <dgm:prSet presAssocID="{53B7396A-9830-4426-B544-F25A7FB2D6A4}" presName="spacer" presStyleCnt="0"/>
      <dgm:spPr/>
    </dgm:pt>
    <dgm:pt modelId="{54DDECA6-76BB-BB48-91E4-42217E200B0A}" type="pres">
      <dgm:prSet presAssocID="{7E9CAACF-6365-4339-96C8-ECB35EB7955E}" presName="parentText" presStyleLbl="node1" presStyleIdx="1" presStyleCnt="4">
        <dgm:presLayoutVars>
          <dgm:chMax val="0"/>
          <dgm:bulletEnabled val="1"/>
        </dgm:presLayoutVars>
      </dgm:prSet>
      <dgm:spPr/>
    </dgm:pt>
    <dgm:pt modelId="{2649F7DF-01D6-1549-A69A-671B409E2217}" type="pres">
      <dgm:prSet presAssocID="{525D5540-8A51-4069-98CC-B45B38DF999E}" presName="spacer" presStyleCnt="0"/>
      <dgm:spPr/>
    </dgm:pt>
    <dgm:pt modelId="{29C068B4-5A28-6547-830C-D71BD5E841F9}" type="pres">
      <dgm:prSet presAssocID="{91694566-520E-42A7-A1E3-8FD0A018443C}" presName="parentText" presStyleLbl="node1" presStyleIdx="2" presStyleCnt="4">
        <dgm:presLayoutVars>
          <dgm:chMax val="0"/>
          <dgm:bulletEnabled val="1"/>
        </dgm:presLayoutVars>
      </dgm:prSet>
      <dgm:spPr/>
    </dgm:pt>
    <dgm:pt modelId="{DC27B58B-2881-374A-9C74-F2C8C1B7803F}" type="pres">
      <dgm:prSet presAssocID="{AE489850-6D61-4B26-B138-DBA2AC82A409}" presName="spacer" presStyleCnt="0"/>
      <dgm:spPr/>
    </dgm:pt>
    <dgm:pt modelId="{69EB678B-82D2-8345-84AF-12839E7857E8}" type="pres">
      <dgm:prSet presAssocID="{E39B050C-084E-42E1-97DE-1258CF869733}" presName="parentText" presStyleLbl="node1" presStyleIdx="3" presStyleCnt="4">
        <dgm:presLayoutVars>
          <dgm:chMax val="0"/>
          <dgm:bulletEnabled val="1"/>
        </dgm:presLayoutVars>
      </dgm:prSet>
      <dgm:spPr/>
    </dgm:pt>
  </dgm:ptLst>
  <dgm:cxnLst>
    <dgm:cxn modelId="{1DB4C216-F155-A34B-9624-8D79BC601185}" type="presOf" srcId="{E39B050C-084E-42E1-97DE-1258CF869733}" destId="{69EB678B-82D2-8345-84AF-12839E7857E8}" srcOrd="0" destOrd="0" presId="urn:microsoft.com/office/officeart/2005/8/layout/vList2"/>
    <dgm:cxn modelId="{E37A2F78-2A6C-44D6-8DDB-9DCD9DC5DDC2}" srcId="{A034951F-DAD1-444E-84D2-7851B11CEA24}" destId="{91694566-520E-42A7-A1E3-8FD0A018443C}" srcOrd="2" destOrd="0" parTransId="{A8D6103B-445C-4A3B-8A04-837980248932}" sibTransId="{AE489850-6D61-4B26-B138-DBA2AC82A409}"/>
    <dgm:cxn modelId="{BB8A2981-C66B-48C8-B5CC-CE7D23AC27D5}" srcId="{A034951F-DAD1-444E-84D2-7851B11CEA24}" destId="{6CC78CD5-6866-46C4-BADD-2F7D5C5B03F0}" srcOrd="0" destOrd="0" parTransId="{174187D8-CAB1-4A0D-A889-56FBADFB7BDE}" sibTransId="{53B7396A-9830-4426-B544-F25A7FB2D6A4}"/>
    <dgm:cxn modelId="{E3E72D98-471F-47F6-A292-37495DCC7E9D}" srcId="{A034951F-DAD1-444E-84D2-7851B11CEA24}" destId="{7E9CAACF-6365-4339-96C8-ECB35EB7955E}" srcOrd="1" destOrd="0" parTransId="{18928B02-B6A8-4135-B115-931E025882F6}" sibTransId="{525D5540-8A51-4069-98CC-B45B38DF999E}"/>
    <dgm:cxn modelId="{897CD099-9C72-4646-9006-D40A11A1E2FF}" type="presOf" srcId="{7E9CAACF-6365-4339-96C8-ECB35EB7955E}" destId="{54DDECA6-76BB-BB48-91E4-42217E200B0A}" srcOrd="0" destOrd="0" presId="urn:microsoft.com/office/officeart/2005/8/layout/vList2"/>
    <dgm:cxn modelId="{27ACEEA8-CDC8-4202-B14A-EC4A01553CD1}" srcId="{A034951F-DAD1-444E-84D2-7851B11CEA24}" destId="{E39B050C-084E-42E1-97DE-1258CF869733}" srcOrd="3" destOrd="0" parTransId="{58488870-07C4-4963-9FD0-F4B93D69567C}" sibTransId="{6073587C-003A-4E6E-9027-FCBE20549E62}"/>
    <dgm:cxn modelId="{E58F2FCD-E5E6-4742-9E43-C719AAF75736}" type="presOf" srcId="{91694566-520E-42A7-A1E3-8FD0A018443C}" destId="{29C068B4-5A28-6547-830C-D71BD5E841F9}" srcOrd="0" destOrd="0" presId="urn:microsoft.com/office/officeart/2005/8/layout/vList2"/>
    <dgm:cxn modelId="{B167A4CF-37F2-1941-BA9D-96D2CE337B2F}" type="presOf" srcId="{A034951F-DAD1-444E-84D2-7851B11CEA24}" destId="{51B313CC-D9D7-1742-A224-A62C4946929A}" srcOrd="0" destOrd="0" presId="urn:microsoft.com/office/officeart/2005/8/layout/vList2"/>
    <dgm:cxn modelId="{E363E3E7-A9CC-0C4E-8911-5CB20B5F007B}" type="presOf" srcId="{6CC78CD5-6866-46C4-BADD-2F7D5C5B03F0}" destId="{F5A22390-74BE-F841-91C1-2EFF3DB2F3D3}" srcOrd="0" destOrd="0" presId="urn:microsoft.com/office/officeart/2005/8/layout/vList2"/>
    <dgm:cxn modelId="{9F093A6E-36A0-1542-94E9-CC906B953E1F}" type="presParOf" srcId="{51B313CC-D9D7-1742-A224-A62C4946929A}" destId="{F5A22390-74BE-F841-91C1-2EFF3DB2F3D3}" srcOrd="0" destOrd="0" presId="urn:microsoft.com/office/officeart/2005/8/layout/vList2"/>
    <dgm:cxn modelId="{2F434592-0612-CF47-926A-6F00A3A4A3BC}" type="presParOf" srcId="{51B313CC-D9D7-1742-A224-A62C4946929A}" destId="{C7E162C2-C9FD-1149-991E-C22662D2AC6F}" srcOrd="1" destOrd="0" presId="urn:microsoft.com/office/officeart/2005/8/layout/vList2"/>
    <dgm:cxn modelId="{515A56DA-03BD-0548-9D4F-5BA568B868BF}" type="presParOf" srcId="{51B313CC-D9D7-1742-A224-A62C4946929A}" destId="{54DDECA6-76BB-BB48-91E4-42217E200B0A}" srcOrd="2" destOrd="0" presId="urn:microsoft.com/office/officeart/2005/8/layout/vList2"/>
    <dgm:cxn modelId="{902F2EFC-2C2E-044E-9326-D7C1CA2727B2}" type="presParOf" srcId="{51B313CC-D9D7-1742-A224-A62C4946929A}" destId="{2649F7DF-01D6-1549-A69A-671B409E2217}" srcOrd="3" destOrd="0" presId="urn:microsoft.com/office/officeart/2005/8/layout/vList2"/>
    <dgm:cxn modelId="{C6FFB9B6-7F52-0F49-A170-29BADD1D545F}" type="presParOf" srcId="{51B313CC-D9D7-1742-A224-A62C4946929A}" destId="{29C068B4-5A28-6547-830C-D71BD5E841F9}" srcOrd="4" destOrd="0" presId="urn:microsoft.com/office/officeart/2005/8/layout/vList2"/>
    <dgm:cxn modelId="{0557C080-C62A-1E46-863F-12A9A7164782}" type="presParOf" srcId="{51B313CC-D9D7-1742-A224-A62C4946929A}" destId="{DC27B58B-2881-374A-9C74-F2C8C1B7803F}" srcOrd="5" destOrd="0" presId="urn:microsoft.com/office/officeart/2005/8/layout/vList2"/>
    <dgm:cxn modelId="{1B649A35-5A6D-7D48-823D-B41722DDD221}" type="presParOf" srcId="{51B313CC-D9D7-1742-A224-A62C4946929A}" destId="{69EB678B-82D2-8345-84AF-12839E7857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Homework 3 is due on Tonight by 11:59pm</a:t>
          </a:r>
          <a:endParaRPr lang="en-US" sz="1700" kern="1200" dirty="0"/>
        </a:p>
      </dsp:txBody>
      <dsp:txXfrm>
        <a:off x="3150" y="2433040"/>
        <a:ext cx="2250000" cy="720000"/>
      </dsp:txXfrm>
    </dsp:sp>
    <dsp:sp modelId="{EF5D49EB-072B-0E41-8928-06F6C017D11F}">
      <dsp:nvSpPr>
        <dsp:cNvPr id="0" name=""/>
        <dsp:cNvSpPr/>
      </dsp:nvSpPr>
      <dsp:spPr>
        <a:xfrm>
          <a:off x="3085650" y="735803"/>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B66BB1-2DEB-9147-B336-1A9E456E2105}">
      <dsp:nvSpPr>
        <dsp:cNvPr id="0" name=""/>
        <dsp:cNvSpPr/>
      </dsp:nvSpPr>
      <dsp:spPr>
        <a:xfrm>
          <a:off x="2857498" y="438706"/>
          <a:ext cx="1783553" cy="1783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2DA9E3-6DA7-AB4B-BB67-361104A37446}">
      <dsp:nvSpPr>
        <dsp:cNvPr id="0" name=""/>
        <dsp:cNvSpPr/>
      </dsp:nvSpPr>
      <dsp:spPr>
        <a:xfrm>
          <a:off x="2646900" y="2535803"/>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HW4 will be released Soon</a:t>
          </a:r>
        </a:p>
      </dsp:txBody>
      <dsp:txXfrm>
        <a:off x="2646900" y="2535803"/>
        <a:ext cx="2250000" cy="720000"/>
      </dsp:txXfrm>
    </dsp:sp>
    <dsp:sp modelId="{9055677D-201A-4CF1-8C5B-4718A68DECB7}">
      <dsp:nvSpPr>
        <dsp:cNvPr id="0" name=""/>
        <dsp:cNvSpPr/>
      </dsp:nvSpPr>
      <dsp:spPr>
        <a:xfrm>
          <a:off x="5729400" y="63304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BA841-81BF-48A8-B7EB-F84F8A9EF40C}">
      <dsp:nvSpPr>
        <dsp:cNvPr id="0" name=""/>
        <dsp:cNvSpPr/>
      </dsp:nvSpPr>
      <dsp:spPr>
        <a:xfrm>
          <a:off x="6021900" y="925540"/>
          <a:ext cx="787500" cy="7875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325B3-741C-4C77-AF5E-CE034C86B1FE}">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Read Textbook Chapter 6</a:t>
          </a:r>
        </a:p>
      </dsp:txBody>
      <dsp:txXfrm>
        <a:off x="5290650" y="2433040"/>
        <a:ext cx="22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2390-74BE-F841-91C1-2EFF3DB2F3D3}">
      <dsp:nvSpPr>
        <dsp:cNvPr id="0" name=""/>
        <dsp:cNvSpPr/>
      </dsp:nvSpPr>
      <dsp:spPr>
        <a:xfrm>
          <a:off x="0" y="10599"/>
          <a:ext cx="7543800" cy="8634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Popular embedding method</a:t>
          </a:r>
        </a:p>
      </dsp:txBody>
      <dsp:txXfrm>
        <a:off x="42151" y="52750"/>
        <a:ext cx="7459498" cy="779158"/>
      </dsp:txXfrm>
    </dsp:sp>
    <dsp:sp modelId="{54DDECA6-76BB-BB48-91E4-42217E200B0A}">
      <dsp:nvSpPr>
        <dsp:cNvPr id="0" name=""/>
        <dsp:cNvSpPr/>
      </dsp:nvSpPr>
      <dsp:spPr>
        <a:xfrm>
          <a:off x="0" y="977740"/>
          <a:ext cx="7543800" cy="863460"/>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Very fast to train</a:t>
          </a:r>
        </a:p>
      </dsp:txBody>
      <dsp:txXfrm>
        <a:off x="42151" y="1019891"/>
        <a:ext cx="7459498" cy="779158"/>
      </dsp:txXfrm>
    </dsp:sp>
    <dsp:sp modelId="{29C068B4-5A28-6547-830C-D71BD5E841F9}">
      <dsp:nvSpPr>
        <dsp:cNvPr id="0" name=""/>
        <dsp:cNvSpPr/>
      </dsp:nvSpPr>
      <dsp:spPr>
        <a:xfrm>
          <a:off x="0" y="1944880"/>
          <a:ext cx="7543800" cy="863460"/>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Code available on the web</a:t>
          </a:r>
        </a:p>
      </dsp:txBody>
      <dsp:txXfrm>
        <a:off x="42151" y="1987031"/>
        <a:ext cx="7459498" cy="779158"/>
      </dsp:txXfrm>
    </dsp:sp>
    <dsp:sp modelId="{69EB678B-82D2-8345-84AF-12839E7857E8}">
      <dsp:nvSpPr>
        <dsp:cNvPr id="0" name=""/>
        <dsp:cNvSpPr/>
      </dsp:nvSpPr>
      <dsp:spPr>
        <a:xfrm>
          <a:off x="0" y="2912020"/>
          <a:ext cx="7543800" cy="86346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Idea: </a:t>
          </a:r>
          <a:r>
            <a:rPr lang="en-US" sz="3600" b="1" kern="1200"/>
            <a:t>predict</a:t>
          </a:r>
          <a:r>
            <a:rPr lang="en-US" sz="3600" kern="1200"/>
            <a:t> rather than </a:t>
          </a:r>
          <a:r>
            <a:rPr lang="en-US" sz="3600" b="1" kern="1200"/>
            <a:t>count </a:t>
          </a:r>
          <a:endParaRPr lang="en-US" sz="3600" kern="1200"/>
        </a:p>
      </dsp:txBody>
      <dsp:txXfrm>
        <a:off x="42151" y="2954171"/>
        <a:ext cx="7459498" cy="77915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77870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1483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524216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543949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4717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09197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k = 2, so we are picking twice</a:t>
            </a:r>
            <a:r>
              <a:rPr lang="en-US" baseline="0" dirty="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840759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noise words are chosen according to their weighted unigram frequency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α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where α is a weight. If we were sampling according to unweighted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it would mean that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we would choose the word </a:t>
            </a:r>
            <a:r>
              <a:rPr lang="en-US" sz="1200" i="1"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rPr>
              <a:t>as a noise word,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we would </a:t>
            </a:r>
            <a:endParaRPr lang="en-US" dirty="0"/>
          </a:p>
          <a:p>
            <a:r>
              <a:rPr lang="en-US" sz="1200" kern="1200" dirty="0">
                <a:solidFill>
                  <a:schemeClr val="tx1"/>
                </a:solidFill>
                <a:effectLst/>
                <a:latin typeface="+mn-lt"/>
                <a:ea typeface="+mn-ea"/>
                <a:cs typeface="+mn-cs"/>
              </a:rPr>
              <a:t>choose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and so on. But in practice it is common to set α = .75, i.e. use the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weighting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^.75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9481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88693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the goal of the learning algorithm is to adjust those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such that we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drawn from the positive examples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Minimize the similarity of the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pairs drawn from the negative examples.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50713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use stochastic gradient descent to train to this objective, iteratively modifying the parameters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each context word or noise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in the vocabulary) to maximize the objective.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872799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808577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071966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in Eq. 6.34. Thus the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function as the parameters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that logistic regression is tuning. </a:t>
            </a:r>
            <a:endParaRPr lang="en-US" dirty="0"/>
          </a:p>
          <a:p>
            <a:endParaRPr lang="en-US" dirty="0"/>
          </a:p>
          <a:p>
            <a:r>
              <a:rPr lang="en-US" sz="1200" kern="1200" dirty="0">
                <a:solidFill>
                  <a:schemeClr val="tx1"/>
                </a:solidFill>
                <a:effectLst/>
                <a:latin typeface="+mn-lt"/>
                <a:ea typeface="+mn-ea"/>
                <a:cs typeface="+mn-cs"/>
              </a:rPr>
              <a:t>Once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learned, we’ll have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We can choose to throw away the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matrix and just keep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in which case each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represented by the vector </a:t>
            </a:r>
            <a:r>
              <a:rPr lang="en-US" sz="1200" i="1"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Alternatively we can add the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using the summed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as the new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or we can concatenate them into an embedding of dimensionality 2</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126927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025464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766388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850674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720471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067121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414444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594559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82686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840628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986512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289111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724764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080370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1543688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1025755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480228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a:p>
          <a:p>
            <a:r>
              <a:rPr lang="en-US" sz="1200" kern="1200" dirty="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757026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avoids the need for any sort of hand-labeled supervision signal.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404843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 = target, c</a:t>
            </a:r>
            <a:r>
              <a:rPr lang="en-US" baseline="0" dirty="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just 1 minus that.</a:t>
            </a:r>
            <a:r>
              <a:rPr lang="en-US" sz="1200" kern="1200" baseline="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 1−</a:t>
            </a:r>
            <a:r>
              <a:rPr lang="mr-IN" sz="1200" i="1" kern="1200" dirty="0">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313825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 target, c</a:t>
            </a:r>
            <a:r>
              <a:rPr lang="en-US" baseline="0" dirty="0"/>
              <a:t> = context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the classifier compute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a:solidFill>
                  <a:schemeClr val="tx1"/>
                </a:solidFill>
                <a:effectLst/>
                <a:latin typeface="+mn-lt"/>
                <a:ea typeface="+mn-ea"/>
                <a:cs typeface="+mn-cs"/>
              </a:rPr>
              <a:t>Similarity</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i="1"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the dot product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probability, it’s just a number ranging from −∞  to ∞.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(Cosine is the dot product, divided by the </a:t>
            </a:r>
            <a:r>
              <a:rPr lang="en-US" dirty="0" err="1"/>
              <a:t>vetor</a:t>
            </a:r>
            <a:r>
              <a:rPr lang="en-US" dirty="0"/>
              <a:t> lengths of v and 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00067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function just returns a number between 0 and 1, so to make it a </a:t>
            </a:r>
            <a:r>
              <a:rPr lang="en-US" sz="1200" kern="1200" dirty="0" err="1">
                <a:solidFill>
                  <a:schemeClr val="tx1"/>
                </a:solidFill>
                <a:effectLst/>
                <a:latin typeface="+mn-lt"/>
                <a:ea typeface="+mn-ea"/>
                <a:cs typeface="+mn-cs"/>
              </a:rPr>
              <a:t>proba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bility</a:t>
            </a:r>
            <a:r>
              <a:rPr lang="en-US" sz="1200" kern="1200" dirty="0">
                <a:solidFill>
                  <a:schemeClr val="tx1"/>
                </a:solidFill>
                <a:effectLst/>
                <a:latin typeface="+mn-lt"/>
                <a:ea typeface="+mn-ea"/>
                <a:cs typeface="+mn-cs"/>
              </a:rPr>
              <a:t> we’ll need to make sure that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being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not being a context word) sum to 1.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756168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2966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2/5/20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43.xml.rels><?xml version="1.0" encoding="UTF-8" standalone="yes"?>
<Relationships xmlns="http://schemas.openxmlformats.org/package/2006/relationships"><Relationship Id="rId8" Type="http://schemas.openxmlformats.org/officeDocument/2006/relationships/image" Target="../media/image37.tif"/><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tif"/></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7.tiff"/><Relationship Id="rId7" Type="http://schemas.openxmlformats.org/officeDocument/2006/relationships/hyperlink" Target="http://www.fasttext.cc/" TargetMode="Externa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9.png"/><Relationship Id="rId4" Type="http://schemas.openxmlformats.org/officeDocument/2006/relationships/image" Target="../media/image8.tiff"/><Relationship Id="rId9" Type="http://schemas.openxmlformats.org/officeDocument/2006/relationships/hyperlink" Target="https://github.com/plasticityai/magnitude"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CIS 530:</a:t>
            </a:r>
            <a:br>
              <a:rPr lang="en-US" dirty="0">
                <a:solidFill>
                  <a:srgbClr val="C00000"/>
                </a:solidFill>
              </a:rPr>
            </a:br>
            <a:r>
              <a:rPr lang="en-US" dirty="0">
                <a:solidFill>
                  <a:srgbClr val="C00000"/>
                </a:solidFill>
              </a:rPr>
              <a:t>Vector Semantics part 2</a:t>
            </a: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err="1"/>
              <a:t>Jurafsky</a:t>
            </a:r>
            <a:r>
              <a:rPr lang="en-US" dirty="0"/>
              <a:t> and Martin Chapter 6</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2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Word2Vec: </a:t>
            </a:r>
            <a:r>
              <a:rPr lang="en-US" b="1"/>
              <a:t>Skip-Gram</a:t>
            </a:r>
            <a:r>
              <a:rPr lang="en-US" b="0"/>
              <a:t> Task</a:t>
            </a:r>
            <a:endParaRPr lang="en-US" b="0" dirty="0"/>
          </a:p>
        </p:txBody>
      </p:sp>
      <p:sp>
        <p:nvSpPr>
          <p:cNvPr id="3" name="Content Placeholder 2"/>
          <p:cNvSpPr>
            <a:spLocks noGrp="1"/>
          </p:cNvSpPr>
          <p:nvPr>
            <p:ph idx="1"/>
          </p:nvPr>
        </p:nvSpPr>
        <p:spPr/>
        <p:txBody>
          <a:bodyPr>
            <a:noAutofit/>
          </a:bodyPr>
          <a:lstStyle/>
          <a:p>
            <a:r>
              <a:rPr lang="en-US" sz="2800"/>
              <a:t>Word2vec provides a variety of options. Let's do</a:t>
            </a:r>
          </a:p>
          <a:p>
            <a:pPr lvl="1"/>
            <a:r>
              <a:rPr lang="en-US" sz="2600"/>
              <a:t> "skip-gram with negative sampling" (SGNS)</a:t>
            </a:r>
            <a:endParaRPr lang="en-US" sz="2600" dirty="0"/>
          </a:p>
        </p:txBody>
      </p:sp>
    </p:spTree>
    <p:extLst>
      <p:ext uri="{BB962C8B-B14F-4D97-AF65-F5344CB8AC3E}">
        <p14:creationId xmlns:p14="http://schemas.microsoft.com/office/powerpoint/2010/main" val="794845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a:t>
            </a:fld>
            <a:endParaRPr lang="en-US"/>
          </a:p>
        </p:txBody>
      </p:sp>
    </p:spTree>
    <p:extLst>
      <p:ext uri="{BB962C8B-B14F-4D97-AF65-F5344CB8AC3E}">
        <p14:creationId xmlns:p14="http://schemas.microsoft.com/office/powerpoint/2010/main" val="162741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a:t>
            </a:fld>
            <a:endParaRPr lang="en-US"/>
          </a:p>
        </p:txBody>
      </p:sp>
      <p:sp>
        <p:nvSpPr>
          <p:cNvPr id="5" name="TextBox 4">
            <a:extLst>
              <a:ext uri="{FF2B5EF4-FFF2-40B4-BE49-F238E27FC236}">
                <a16:creationId xmlns:a16="http://schemas.microsoft.com/office/drawing/2014/main" id="{35BF3B17-D3CC-D947-AFB2-4BB69E8F44CA}"/>
              </a:ext>
            </a:extLst>
          </p:cNvPr>
          <p:cNvSpPr txBox="1"/>
          <p:nvPr/>
        </p:nvSpPr>
        <p:spPr>
          <a:xfrm>
            <a:off x="1678488" y="4809994"/>
            <a:ext cx="6474912" cy="954107"/>
          </a:xfrm>
          <a:prstGeom prst="rect">
            <a:avLst/>
          </a:prstGeom>
          <a:noFill/>
        </p:spPr>
        <p:txBody>
          <a:bodyPr wrap="square" rtlCol="0">
            <a:spAutoFit/>
          </a:bodyPr>
          <a:lstStyle/>
          <a:p>
            <a:r>
              <a:rPr lang="en-US" sz="2800" dirty="0"/>
              <a:t>Assume context words are those in +/- 2 word window</a:t>
            </a:r>
          </a:p>
        </p:txBody>
      </p:sp>
    </p:spTree>
    <p:extLst>
      <p:ext uri="{BB962C8B-B14F-4D97-AF65-F5344CB8AC3E}">
        <p14:creationId xmlns:p14="http://schemas.microsoft.com/office/powerpoint/2010/main" val="1298500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968438"/>
          </a:xfrm>
        </p:spPr>
        <p:txBody>
          <a:bodyPr/>
          <a:lstStyle/>
          <a:p>
            <a:r>
              <a:rPr lang="en-US" b="0" dirty="0"/>
              <a:t>Skip-Gram Goal</a:t>
            </a:r>
          </a:p>
        </p:txBody>
      </p:sp>
      <p:sp>
        <p:nvSpPr>
          <p:cNvPr id="3" name="Content Placeholder 2"/>
          <p:cNvSpPr>
            <a:spLocks noGrp="1"/>
          </p:cNvSpPr>
          <p:nvPr>
            <p:ph idx="1"/>
          </p:nvPr>
        </p:nvSpPr>
        <p:spPr>
          <a:xfrm>
            <a:off x="822959" y="1845734"/>
            <a:ext cx="8092441" cy="4023360"/>
          </a:xfrm>
        </p:spPr>
        <p:txBody>
          <a:bodyPr>
            <a:normAutofit fontScale="325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13</a:t>
            </a:fld>
            <a:endParaRPr lang="en-US"/>
          </a:p>
        </p:txBody>
      </p:sp>
    </p:spTree>
    <p:extLst>
      <p:ext uri="{BB962C8B-B14F-4D97-AF65-F5344CB8AC3E}">
        <p14:creationId xmlns:p14="http://schemas.microsoft.com/office/powerpoint/2010/main" val="156903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4F3A-A530-C44F-941F-6816ADC957BE}"/>
                  </a:ext>
                </a:extLst>
              </p:cNvPr>
              <p:cNvSpPr>
                <a:spLocks noGrp="1"/>
              </p:cNvSpPr>
              <p:nvPr>
                <p:ph idx="1"/>
              </p:nvPr>
            </p:nvSpPr>
            <p:spPr/>
            <p:txBody>
              <a:bodyPr>
                <a:normAutofit/>
              </a:bodyPr>
              <a:lstStyle/>
              <a:p>
                <a:r>
                  <a:rPr lang="en-US" sz="3200" dirty="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 </m:t>
                    </m:r>
                  </m:oMath>
                </a14:m>
                <a:r>
                  <a:rPr lang="en-US" sz="2800" dirty="0"/>
                  <a:t>t</a:t>
                </a:r>
                <a:r>
                  <a:rPr lang="en-US" sz="2800" baseline="-25000" dirty="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156" y="5638800"/>
            <a:ext cx="7081405" cy="895350"/>
          </a:xfrm>
          <a:prstGeom prst="rect">
            <a:avLst/>
          </a:prstGeom>
        </p:spPr>
      </p:pic>
    </p:spTree>
    <p:extLst>
      <p:ext uri="{BB962C8B-B14F-4D97-AF65-F5344CB8AC3E}">
        <p14:creationId xmlns:p14="http://schemas.microsoft.com/office/powerpoint/2010/main" val="109335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id="{2A50DA86-05DE-2347-A314-A71A84638AA2}"/>
              </a:ext>
            </a:extLst>
          </p:cNvPr>
          <p:cNvPicPr>
            <a:picLocks noChangeAspect="1"/>
          </p:cNvPicPr>
          <p:nvPr/>
        </p:nvPicPr>
        <p:blipFill>
          <a:blip r:embed="rId3"/>
          <a:stretch>
            <a:fillRect/>
          </a:stretch>
        </p:blipFill>
        <p:spPr>
          <a:xfrm>
            <a:off x="2362200" y="2098464"/>
            <a:ext cx="3993292" cy="1758950"/>
          </a:xfrm>
          <a:prstGeom prst="rect">
            <a:avLst/>
          </a:prstGeom>
        </p:spPr>
      </p:pic>
      <p:pic>
        <p:nvPicPr>
          <p:cNvPr id="8" name="Picture 7">
            <a:extLst>
              <a:ext uri="{FF2B5EF4-FFF2-40B4-BE49-F238E27FC236}">
                <a16:creationId xmlns:a16="http://schemas.microsoft.com/office/drawing/2014/main" id="{39DAD202-F263-B043-914F-F1E2C5754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88729"/>
            <a:ext cx="6553200" cy="2956331"/>
          </a:xfrm>
          <a:prstGeom prst="rect">
            <a:avLst/>
          </a:prstGeom>
        </p:spPr>
      </p:pic>
    </p:spTree>
    <p:extLst>
      <p:ext uri="{BB962C8B-B14F-4D97-AF65-F5344CB8AC3E}">
        <p14:creationId xmlns:p14="http://schemas.microsoft.com/office/powerpoint/2010/main" val="173398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1477027"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1535873" y="4437804"/>
            <a:ext cx="5238750" cy="1885950"/>
          </a:xfrm>
          <a:prstGeom prst="rect">
            <a:avLst/>
          </a:prstGeom>
        </p:spPr>
      </p:pic>
      <p:sp>
        <p:nvSpPr>
          <p:cNvPr id="3" name="Rectangle 2">
            <a:extLst>
              <a:ext uri="{FF2B5EF4-FFF2-40B4-BE49-F238E27FC236}">
                <a16:creationId xmlns:a16="http://schemas.microsoft.com/office/drawing/2014/main" id="{1C41CC3E-C7F0-C54E-8355-0C40E81B22FD}"/>
              </a:ext>
            </a:extLst>
          </p:cNvPr>
          <p:cNvSpPr/>
          <p:nvPr/>
        </p:nvSpPr>
        <p:spPr>
          <a:xfrm>
            <a:off x="1535873" y="3983144"/>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8F0A18-6E85-0340-A21E-26D37EDA355C}"/>
              </a:ext>
            </a:extLst>
          </p:cNvPr>
          <p:cNvSpPr/>
          <p:nvPr/>
        </p:nvSpPr>
        <p:spPr>
          <a:xfrm>
            <a:off x="1609959" y="5104766"/>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6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1477027"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1535873" y="4437804"/>
            <a:ext cx="5238750" cy="1885950"/>
          </a:xfrm>
          <a:prstGeom prst="rect">
            <a:avLst/>
          </a:prstGeom>
        </p:spPr>
      </p:pic>
    </p:spTree>
    <p:extLst>
      <p:ext uri="{BB962C8B-B14F-4D97-AF65-F5344CB8AC3E}">
        <p14:creationId xmlns:p14="http://schemas.microsoft.com/office/powerpoint/2010/main" val="2473914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1536191" y="3429000"/>
            <a:ext cx="6838920" cy="2986617"/>
          </a:xfrm>
          <a:prstGeom prst="rect">
            <a:avLst/>
          </a:prstGeom>
        </p:spPr>
      </p:pic>
      <p:sp>
        <p:nvSpPr>
          <p:cNvPr id="5" name="Rectangle 4">
            <a:extLst>
              <a:ext uri="{FF2B5EF4-FFF2-40B4-BE49-F238E27FC236}">
                <a16:creationId xmlns:a16="http://schemas.microsoft.com/office/drawing/2014/main" id="{8C0B29E8-AC87-E147-8551-60025B88E31A}"/>
              </a:ext>
            </a:extLst>
          </p:cNvPr>
          <p:cNvSpPr/>
          <p:nvPr/>
        </p:nvSpPr>
        <p:spPr>
          <a:xfrm>
            <a:off x="1447800" y="4876800"/>
            <a:ext cx="6927311" cy="140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139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1536191" y="3429000"/>
            <a:ext cx="6838920" cy="2986617"/>
          </a:xfrm>
          <a:prstGeom prst="rect">
            <a:avLst/>
          </a:prstGeom>
        </p:spPr>
      </p:pic>
    </p:spTree>
    <p:extLst>
      <p:ext uri="{BB962C8B-B14F-4D97-AF65-F5344CB8AC3E}">
        <p14:creationId xmlns:p14="http://schemas.microsoft.com/office/powerpoint/2010/main" val="33728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215593132"/>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5780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Popping back up</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Autofit/>
          </a:bodyPr>
          <a:lstStyle/>
          <a:p>
            <a:r>
              <a:rPr lang="en-US" sz="2400" dirty="0"/>
              <a:t>Now we have a way of computing the probability of p(+|</a:t>
            </a:r>
            <a:r>
              <a:rPr lang="en-US" sz="2400" dirty="0" err="1"/>
              <a:t>t,c</a:t>
            </a:r>
            <a:r>
              <a:rPr lang="en-US" sz="2400" dirty="0"/>
              <a:t>), which is the probability that c is a real context word for t.  </a:t>
            </a:r>
          </a:p>
          <a:p>
            <a:r>
              <a:rPr lang="en-US" sz="2400" b="1" dirty="0"/>
              <a:t>But, </a:t>
            </a:r>
            <a:r>
              <a:rPr lang="en-US" sz="2400" dirty="0"/>
              <a:t>we need embeddings for </a:t>
            </a:r>
            <a:r>
              <a:rPr lang="en-US" sz="2400" b="1" dirty="0"/>
              <a:t>t</a:t>
            </a:r>
            <a:r>
              <a:rPr lang="en-US" sz="2400" dirty="0"/>
              <a:t> and </a:t>
            </a:r>
            <a:r>
              <a:rPr lang="en-US" sz="2400" b="1" dirty="0"/>
              <a:t>c</a:t>
            </a:r>
            <a:r>
              <a:rPr lang="en-US" sz="2400" dirty="0"/>
              <a:t> to do it.</a:t>
            </a:r>
          </a:p>
          <a:p>
            <a:r>
              <a:rPr lang="en-US" sz="2400" dirty="0"/>
              <a:t>Where do we get those embeddings?</a:t>
            </a:r>
          </a:p>
          <a:p>
            <a:r>
              <a:rPr lang="en-US" sz="2400" dirty="0"/>
              <a:t>Word2vec learns them automatically!  </a:t>
            </a:r>
          </a:p>
          <a:p>
            <a:r>
              <a:rPr lang="en-US" sz="2400" dirty="0"/>
              <a:t>It starts with an initial set of embedding vectors and then iteratively shifts the embedding of each word </a:t>
            </a:r>
            <a:r>
              <a:rPr lang="en-US" sz="2400" i="1" dirty="0"/>
              <a:t>w </a:t>
            </a:r>
            <a:r>
              <a:rPr lang="en-US" sz="2400" dirty="0"/>
              <a:t>to be more like the embeddings of words that occur nearby in texts, and less like the embeddings of words that don’t occur nearby. </a:t>
            </a:r>
          </a:p>
        </p:txBody>
      </p:sp>
    </p:spTree>
    <p:extLst>
      <p:ext uri="{BB962C8B-B14F-4D97-AF65-F5344CB8AC3E}">
        <p14:creationId xmlns:p14="http://schemas.microsoft.com/office/powerpoint/2010/main" val="187533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21</a:t>
            </a:fld>
            <a:endParaRPr lang="en-US"/>
          </a:p>
        </p:txBody>
      </p:sp>
    </p:spTree>
    <p:extLst>
      <p:ext uri="{BB962C8B-B14F-4D97-AF65-F5344CB8AC3E}">
        <p14:creationId xmlns:p14="http://schemas.microsoft.com/office/powerpoint/2010/main" val="253072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22</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1218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4531369" y="4121063"/>
            <a:ext cx="4536431" cy="2523768"/>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2600021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How many noise words?</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23</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1218335" y="3966659"/>
            <a:ext cx="2917658" cy="2463800"/>
          </a:xfrm>
          <a:prstGeom prst="rect">
            <a:avLst/>
          </a:prstGeom>
        </p:spPr>
      </p:pic>
      <p:pic>
        <p:nvPicPr>
          <p:cNvPr id="7" name="Picture 6">
            <a:extLst>
              <a:ext uri="{FF2B5EF4-FFF2-40B4-BE49-F238E27FC236}">
                <a16:creationId xmlns:a16="http://schemas.microsoft.com/office/drawing/2014/main" id="{6D07A3C9-AE98-1E41-8F56-6A11C1C561C7}"/>
              </a:ext>
            </a:extLst>
          </p:cNvPr>
          <p:cNvPicPr>
            <a:picLocks noChangeAspect="1"/>
          </p:cNvPicPr>
          <p:nvPr/>
        </p:nvPicPr>
        <p:blipFill>
          <a:blip r:embed="rId4"/>
          <a:stretch>
            <a:fillRect/>
          </a:stretch>
        </p:blipFill>
        <p:spPr>
          <a:xfrm>
            <a:off x="4526150" y="3966659"/>
            <a:ext cx="4495800" cy="2342881"/>
          </a:xfrm>
          <a:prstGeom prst="rect">
            <a:avLst/>
          </a:prstGeom>
        </p:spPr>
      </p:pic>
      <p:sp>
        <p:nvSpPr>
          <p:cNvPr id="9" name="TextBox 8">
            <a:extLst>
              <a:ext uri="{FF2B5EF4-FFF2-40B4-BE49-F238E27FC236}">
                <a16:creationId xmlns:a16="http://schemas.microsoft.com/office/drawing/2014/main" id="{A342C8FA-10B3-AD44-9B6B-9D75978EB7D2}"/>
              </a:ext>
            </a:extLst>
          </p:cNvPr>
          <p:cNvSpPr txBox="1"/>
          <p:nvPr/>
        </p:nvSpPr>
        <p:spPr>
          <a:xfrm>
            <a:off x="8279704" y="3820438"/>
            <a:ext cx="52129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193199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92-E14C-CD40-B489-9A25858FF31B}"/>
              </a:ext>
            </a:extLst>
          </p:cNvPr>
          <p:cNvSpPr>
            <a:spLocks noGrp="1"/>
          </p:cNvSpPr>
          <p:nvPr>
            <p:ph type="title"/>
          </p:nvPr>
        </p:nvSpPr>
        <p:spPr/>
        <p:txBody>
          <a:bodyPr/>
          <a:lstStyle/>
          <a:p>
            <a:r>
              <a:rPr lang="en-US" dirty="0"/>
              <a:t>Choosing noise words</a:t>
            </a:r>
          </a:p>
        </p:txBody>
      </p:sp>
      <p:sp>
        <p:nvSpPr>
          <p:cNvPr id="3" name="Content Placeholder 2">
            <a:extLst>
              <a:ext uri="{FF2B5EF4-FFF2-40B4-BE49-F238E27FC236}">
                <a16:creationId xmlns:a16="http://schemas.microsoft.com/office/drawing/2014/main" id="{90B28E31-57AF-2B4F-8897-1D61143347A1}"/>
              </a:ext>
            </a:extLst>
          </p:cNvPr>
          <p:cNvSpPr>
            <a:spLocks noGrp="1"/>
          </p:cNvSpPr>
          <p:nvPr>
            <p:ph idx="1"/>
          </p:nvPr>
        </p:nvSpPr>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pPr marL="0" indent="0">
              <a:buNone/>
            </a:pPr>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id="{81C81F38-C70B-9541-B5D3-1BA59515CED4}"/>
              </a:ext>
            </a:extLst>
          </p:cNvPr>
          <p:cNvPicPr>
            <a:picLocks noChangeAspect="1"/>
          </p:cNvPicPr>
          <p:nvPr/>
        </p:nvPicPr>
        <p:blipFill>
          <a:blip r:embed="rId3"/>
          <a:stretch>
            <a:fillRect/>
          </a:stretch>
        </p:blipFill>
        <p:spPr>
          <a:xfrm>
            <a:off x="2590800" y="2816225"/>
            <a:ext cx="3577281" cy="1225550"/>
          </a:xfrm>
          <a:prstGeom prst="rect">
            <a:avLst/>
          </a:prstGeom>
        </p:spPr>
      </p:pic>
      <p:pic>
        <p:nvPicPr>
          <p:cNvPr id="5" name="Picture 4">
            <a:extLst>
              <a:ext uri="{FF2B5EF4-FFF2-40B4-BE49-F238E27FC236}">
                <a16:creationId xmlns:a16="http://schemas.microsoft.com/office/drawing/2014/main" id="{39A72408-2FDF-8D40-8538-17DDC9CFB7E5}"/>
              </a:ext>
            </a:extLst>
          </p:cNvPr>
          <p:cNvPicPr>
            <a:picLocks noChangeAspect="1"/>
          </p:cNvPicPr>
          <p:nvPr/>
        </p:nvPicPr>
        <p:blipFill>
          <a:blip r:embed="rId4"/>
          <a:stretch>
            <a:fillRect/>
          </a:stretch>
        </p:blipFill>
        <p:spPr>
          <a:xfrm>
            <a:off x="2971800" y="5208308"/>
            <a:ext cx="3412773" cy="1462617"/>
          </a:xfrm>
          <a:prstGeom prst="rect">
            <a:avLst/>
          </a:prstGeom>
        </p:spPr>
      </p:pic>
    </p:spTree>
    <p:extLst>
      <p:ext uri="{BB962C8B-B14F-4D97-AF65-F5344CB8AC3E}">
        <p14:creationId xmlns:p14="http://schemas.microsoft.com/office/powerpoint/2010/main" val="1862019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1445254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Setup</a:t>
            </a:r>
          </a:p>
        </p:txBody>
      </p:sp>
      <p:sp>
        <p:nvSpPr>
          <p:cNvPr id="3" name="Content Placeholder 2"/>
          <p:cNvSpPr>
            <a:spLocks noGrp="1"/>
          </p:cNvSpPr>
          <p:nvPr>
            <p:ph idx="1"/>
          </p:nvPr>
        </p:nvSpPr>
        <p:spPr/>
        <p:txBody>
          <a:bodyPr>
            <a:normAutofit fontScale="92500"/>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26</a:t>
            </a:fld>
            <a:endParaRPr lang="en-US"/>
          </a:p>
        </p:txBody>
      </p:sp>
    </p:spTree>
    <p:extLst>
      <p:ext uri="{BB962C8B-B14F-4D97-AF65-F5344CB8AC3E}">
        <p14:creationId xmlns:p14="http://schemas.microsoft.com/office/powerpoint/2010/main" val="128047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Objective Criteria</a:t>
            </a:r>
          </a:p>
        </p:txBody>
      </p:sp>
      <p:sp>
        <p:nvSpPr>
          <p:cNvPr id="3" name="Content Placeholder 2"/>
          <p:cNvSpPr>
            <a:spLocks noGrp="1"/>
          </p:cNvSpPr>
          <p:nvPr>
            <p:ph idx="1"/>
          </p:nvPr>
        </p:nvSpPr>
        <p:spPr>
          <a:xfrm>
            <a:off x="822959"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27</a:t>
            </a:fld>
            <a:endParaRPr lang="en-US"/>
          </a:p>
        </p:txBody>
      </p:sp>
      <p:pic>
        <p:nvPicPr>
          <p:cNvPr id="7" name="Picture 6"/>
          <p:cNvPicPr>
            <a:picLocks noChangeAspect="1"/>
          </p:cNvPicPr>
          <p:nvPr/>
        </p:nvPicPr>
        <p:blipFill>
          <a:blip r:embed="rId3"/>
          <a:stretch>
            <a:fillRect/>
          </a:stretch>
        </p:blipFill>
        <p:spPr>
          <a:xfrm>
            <a:off x="1219200" y="2466743"/>
            <a:ext cx="6026150" cy="845431"/>
          </a:xfrm>
          <a:prstGeom prst="rect">
            <a:avLst/>
          </a:prstGeom>
        </p:spPr>
      </p:pic>
    </p:spTree>
    <p:extLst>
      <p:ext uri="{BB962C8B-B14F-4D97-AF65-F5344CB8AC3E}">
        <p14:creationId xmlns:p14="http://schemas.microsoft.com/office/powerpoint/2010/main" val="1182654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5" name="Picture 4">
            <a:extLst>
              <a:ext uri="{FF2B5EF4-FFF2-40B4-BE49-F238E27FC236}">
                <a16:creationId xmlns:a16="http://schemas.microsoft.com/office/drawing/2014/main" id="{42A7FC01-3955-1442-AE36-7E486BF9BFE0}"/>
              </a:ext>
            </a:extLst>
          </p:cNvPr>
          <p:cNvPicPr>
            <a:picLocks noChangeAspect="1"/>
          </p:cNvPicPr>
          <p:nvPr/>
        </p:nvPicPr>
        <p:blipFill>
          <a:blip r:embed="rId3"/>
          <a:stretch>
            <a:fillRect/>
          </a:stretch>
        </p:blipFill>
        <p:spPr>
          <a:xfrm>
            <a:off x="1600200" y="2438400"/>
            <a:ext cx="6376126" cy="3638550"/>
          </a:xfrm>
          <a:prstGeom prst="rect">
            <a:avLst/>
          </a:prstGeom>
        </p:spPr>
      </p:pic>
    </p:spTree>
    <p:extLst>
      <p:ext uri="{BB962C8B-B14F-4D97-AF65-F5344CB8AC3E}">
        <p14:creationId xmlns:p14="http://schemas.microsoft.com/office/powerpoint/2010/main" val="21584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68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54CE3AD-C754-4F1E-A76F-1EDDF7179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3422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07" y="643467"/>
            <a:ext cx="2600677" cy="5571066"/>
          </a:xfrm>
        </p:spPr>
        <p:txBody>
          <a:bodyPr anchor="ctr">
            <a:normAutofit/>
          </a:bodyPr>
          <a:lstStyle/>
          <a:p>
            <a:r>
              <a:rPr lang="en-US" sz="3000">
                <a:solidFill>
                  <a:srgbClr val="FFFFFF"/>
                </a:solidFill>
              </a:rPr>
              <a:t>Tf-idf and PPMI are </a:t>
            </a:r>
            <a:br>
              <a:rPr lang="en-US" sz="3000">
                <a:solidFill>
                  <a:srgbClr val="FFFFFF"/>
                </a:solidFill>
              </a:rPr>
            </a:br>
            <a:r>
              <a:rPr lang="en-US" sz="3000">
                <a:solidFill>
                  <a:srgbClr val="FFFFFF"/>
                </a:solidFill>
              </a:rPr>
              <a:t>sparse representations</a:t>
            </a:r>
          </a:p>
        </p:txBody>
      </p:sp>
      <p:sp>
        <p:nvSpPr>
          <p:cNvPr id="19" name="Rectangle 18">
            <a:extLst>
              <a:ext uri="{FF2B5EF4-FFF2-40B4-BE49-F238E27FC236}">
                <a16:creationId xmlns:a16="http://schemas.microsoft.com/office/drawing/2014/main" id="{D238B743-4443-4735-BFC2-B514F640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34229" y="0"/>
            <a:ext cx="570977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843154" y="643467"/>
            <a:ext cx="4578216" cy="5571065"/>
          </a:xfrm>
        </p:spPr>
        <p:txBody>
          <a:bodyPr anchor="ctr">
            <a:normAutofit/>
          </a:bodyPr>
          <a:lstStyle/>
          <a:p>
            <a:r>
              <a:rPr lang="en-US" sz="2400" dirty="0" err="1">
                <a:solidFill>
                  <a:srgbClr val="FFFFFF"/>
                </a:solidFill>
              </a:rPr>
              <a:t>tf-idf</a:t>
            </a:r>
            <a:r>
              <a:rPr lang="en-US" sz="2400" dirty="0">
                <a:solidFill>
                  <a:srgbClr val="FFFFFF"/>
                </a:solidFill>
              </a:rPr>
              <a:t> and PPMI vectors are</a:t>
            </a:r>
          </a:p>
          <a:p>
            <a:pPr lvl="1"/>
            <a:r>
              <a:rPr lang="en-US" sz="2400" b="1" dirty="0">
                <a:solidFill>
                  <a:srgbClr val="FFFFFF"/>
                </a:solidFill>
              </a:rPr>
              <a:t>long</a:t>
            </a:r>
            <a:r>
              <a:rPr lang="en-US" sz="2400" dirty="0">
                <a:solidFill>
                  <a:srgbClr val="FFFFFF"/>
                </a:solidFill>
              </a:rPr>
              <a:t> (length |V|= 20,000 to 50,000)</a:t>
            </a:r>
          </a:p>
          <a:p>
            <a:pPr lvl="1"/>
            <a:r>
              <a:rPr lang="en-US" sz="2400" b="1" dirty="0">
                <a:solidFill>
                  <a:srgbClr val="FFFFFF"/>
                </a:solidFill>
              </a:rPr>
              <a:t>sparse </a:t>
            </a:r>
            <a:r>
              <a:rPr lang="en-US" sz="2400" dirty="0">
                <a:solidFill>
                  <a:srgbClr val="FFFFFF"/>
                </a:solidFill>
              </a:rPr>
              <a:t>(most elements are zero)</a:t>
            </a:r>
          </a:p>
        </p:txBody>
      </p:sp>
    </p:spTree>
    <p:extLst>
      <p:ext uri="{BB962C8B-B14F-4D97-AF65-F5344CB8AC3E}">
        <p14:creationId xmlns:p14="http://schemas.microsoft.com/office/powerpoint/2010/main" val="186925613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2846671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 the second most basic classifier used in machine learning after naïve Bayes</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880957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661663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93"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822960" y="286604"/>
            <a:ext cx="7543800" cy="1450757"/>
          </a:xfrm>
        </p:spPr>
        <p:txBody>
          <a:bodyPr/>
          <a:lstStyle/>
          <a:p>
            <a:r>
              <a:rPr lang="en-US" dirty="0"/>
              <a:t>Intrinsic </a:t>
            </a:r>
            <a:r>
              <a:rPr lang="en-US" dirty="0" err="1"/>
              <a:t>evalation</a:t>
            </a:r>
            <a:endParaRPr lang="en-US" dirty="0"/>
          </a:p>
        </p:txBody>
      </p:sp>
    </p:spTree>
    <p:extLst>
      <p:ext uri="{BB962C8B-B14F-4D97-AF65-F5344CB8AC3E}">
        <p14:creationId xmlns:p14="http://schemas.microsoft.com/office/powerpoint/2010/main" val="1479577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822960" y="286604"/>
            <a:ext cx="7543800" cy="1450757"/>
          </a:xfrm>
        </p:spPr>
        <p:txBody>
          <a:bodyPr/>
          <a:lstStyle/>
          <a:p>
            <a:r>
              <a:rPr lang="en-US" dirty="0"/>
              <a:t>Compute correlation</a:t>
            </a:r>
          </a:p>
        </p:txBody>
      </p:sp>
      <p:pic>
        <p:nvPicPr>
          <p:cNvPr id="2" name="Picture 1"/>
          <p:cNvPicPr>
            <a:picLocks noChangeAspect="1"/>
          </p:cNvPicPr>
          <p:nvPr/>
        </p:nvPicPr>
        <p:blipFill>
          <a:blip r:embed="rId2"/>
          <a:stretch>
            <a:fillRect/>
          </a:stretch>
        </p:blipFill>
        <p:spPr>
          <a:xfrm>
            <a:off x="914400" y="1624049"/>
            <a:ext cx="7924800" cy="5081551"/>
          </a:xfrm>
          <a:prstGeom prst="rect">
            <a:avLst/>
          </a:prstGeom>
        </p:spPr>
      </p:pic>
    </p:spTree>
    <p:extLst>
      <p:ext uri="{BB962C8B-B14F-4D97-AF65-F5344CB8AC3E}">
        <p14:creationId xmlns:p14="http://schemas.microsoft.com/office/powerpoint/2010/main" val="854886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03996"/>
          </a:xfrm>
        </p:spPr>
        <p:txBody>
          <a:bodyPr>
            <a:normAutofit fontScale="90000"/>
          </a:bodyPr>
          <a:lstStyle/>
          <a:p>
            <a:r>
              <a:rPr lang="en-US" dirty="0"/>
              <a:t>Properties of </a:t>
            </a:r>
            <a:r>
              <a:rPr lang="en-US" dirty="0" err="1"/>
              <a:t>embeddings</a:t>
            </a:r>
            <a:endParaRPr lang="en-US" dirty="0"/>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35</a:t>
            </a:fld>
            <a:endParaRPr lang="en-US"/>
          </a:p>
        </p:txBody>
      </p:sp>
      <p:sp>
        <p:nvSpPr>
          <p:cNvPr id="6" name="Content Placeholder 5"/>
          <p:cNvSpPr>
            <a:spLocks noGrp="1"/>
          </p:cNvSpPr>
          <p:nvPr>
            <p:ph idx="1"/>
          </p:nvPr>
        </p:nvSpPr>
        <p:spPr>
          <a:xfrm>
            <a:off x="822959" y="2590800"/>
            <a:ext cx="7543801" cy="3278294"/>
          </a:xfrm>
        </p:spPr>
        <p:txBody>
          <a:bodyPr>
            <a:normAutofit lnSpcReduction="10000"/>
          </a:bodyPr>
          <a:lstStyle/>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3" name="TextBox 2">
            <a:extLst>
              <a:ext uri="{FF2B5EF4-FFF2-40B4-BE49-F238E27FC236}">
                <a16:creationId xmlns:a16="http://schemas.microsoft.com/office/drawing/2014/main" id="{2CF812D2-77F0-6942-B278-E40C9CCEAD9F}"/>
              </a:ext>
            </a:extLst>
          </p:cNvPr>
          <p:cNvSpPr txBox="1"/>
          <p:nvPr/>
        </p:nvSpPr>
        <p:spPr>
          <a:xfrm>
            <a:off x="1878904" y="1478071"/>
            <a:ext cx="4711418" cy="461665"/>
          </a:xfrm>
          <a:prstGeom prst="rect">
            <a:avLst/>
          </a:prstGeom>
          <a:noFill/>
        </p:spPr>
        <p:txBody>
          <a:bodyPr wrap="none" rtlCol="0">
            <a:spAutoFit/>
          </a:bodyPr>
          <a:lstStyle/>
          <a:p>
            <a:r>
              <a:rPr lang="en-US" sz="2400" dirty="0"/>
              <a:t>Similarity depends on window size C</a:t>
            </a:r>
          </a:p>
        </p:txBody>
      </p:sp>
    </p:spTree>
    <p:extLst>
      <p:ext uri="{BB962C8B-B14F-4D97-AF65-F5344CB8AC3E}">
        <p14:creationId xmlns:p14="http://schemas.microsoft.com/office/powerpoint/2010/main" val="1407486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1754" t="-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36</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9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1754" t="-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37</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122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1754" t="-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38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1934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2254168" y="3749591"/>
            <a:ext cx="671979"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3897606" y="4004505"/>
            <a:ext cx="1001684"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1934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3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1754" t="-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39</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1934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2254168" y="3749591"/>
            <a:ext cx="671979"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3897606" y="4004505"/>
            <a:ext cx="1001684"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1934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867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4CE3AD-C754-4F1E-A76F-1EDDF7179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3422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07" y="643467"/>
            <a:ext cx="2600677" cy="5571066"/>
          </a:xfrm>
        </p:spPr>
        <p:txBody>
          <a:bodyPr anchor="ctr">
            <a:normAutofit/>
          </a:bodyPr>
          <a:lstStyle/>
          <a:p>
            <a:r>
              <a:rPr lang="en-US" sz="3500">
                <a:solidFill>
                  <a:srgbClr val="FFFFFF"/>
                </a:solidFill>
              </a:rPr>
              <a:t>Alternative: dense vectors</a:t>
            </a:r>
          </a:p>
        </p:txBody>
      </p:sp>
      <p:sp>
        <p:nvSpPr>
          <p:cNvPr id="20" name="Rectangle 19">
            <a:extLst>
              <a:ext uri="{FF2B5EF4-FFF2-40B4-BE49-F238E27FC236}">
                <a16:creationId xmlns:a16="http://schemas.microsoft.com/office/drawing/2014/main" id="{D238B743-4443-4735-BFC2-B514F640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34229" y="0"/>
            <a:ext cx="570977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843154" y="643467"/>
            <a:ext cx="4578216" cy="5571065"/>
          </a:xfrm>
        </p:spPr>
        <p:txBody>
          <a:bodyPr anchor="ctr">
            <a:normAutofit/>
          </a:bodyPr>
          <a:lstStyle/>
          <a:p>
            <a:r>
              <a:rPr lang="en-US" sz="2400" dirty="0">
                <a:solidFill>
                  <a:srgbClr val="FFFFFF"/>
                </a:solidFill>
              </a:rPr>
              <a:t>vectors which are</a:t>
            </a:r>
          </a:p>
          <a:p>
            <a:pPr lvl="1"/>
            <a:r>
              <a:rPr lang="en-US" sz="2400" b="1" dirty="0">
                <a:solidFill>
                  <a:srgbClr val="FFFFFF"/>
                </a:solidFill>
              </a:rPr>
              <a:t>short</a:t>
            </a:r>
            <a:r>
              <a:rPr lang="en-US" sz="2400" dirty="0">
                <a:solidFill>
                  <a:srgbClr val="FFFFFF"/>
                </a:solidFill>
              </a:rPr>
              <a:t> (length 50-1000)</a:t>
            </a:r>
          </a:p>
          <a:p>
            <a:pPr lvl="1"/>
            <a:r>
              <a:rPr lang="en-US" sz="2400" b="1" dirty="0">
                <a:solidFill>
                  <a:srgbClr val="FFFFFF"/>
                </a:solidFill>
              </a:rPr>
              <a:t>dense</a:t>
            </a:r>
            <a:r>
              <a:rPr lang="en-US" sz="2400" dirty="0">
                <a:solidFill>
                  <a:srgbClr val="FFFFFF"/>
                </a:solidFill>
              </a:rPr>
              <a:t> (most elements are non-zero)</a:t>
            </a:r>
          </a:p>
        </p:txBody>
      </p:sp>
      <p:sp>
        <p:nvSpPr>
          <p:cNvPr id="4" name="Slide Number Placeholder 3"/>
          <p:cNvSpPr>
            <a:spLocks noGrp="1"/>
          </p:cNvSpPr>
          <p:nvPr>
            <p:ph type="sldNum" sz="quarter" idx="12"/>
          </p:nvPr>
        </p:nvSpPr>
        <p:spPr>
          <a:xfrm>
            <a:off x="7841974" y="6459785"/>
            <a:ext cx="567388" cy="365125"/>
          </a:xfrm>
          <a:prstGeom prst="rect">
            <a:avLst/>
          </a:prstGeom>
        </p:spPr>
        <p:txBody>
          <a:bodyPr>
            <a:normAutofit/>
          </a:bodyPr>
          <a:lstStyle/>
          <a:p>
            <a:pPr>
              <a:spcAft>
                <a:spcPts val="600"/>
              </a:spcAft>
            </a:pPr>
            <a:fld id="{10F35DC5-7E65-8247-99AB-4E984F8A921E}" type="slidenum">
              <a:rPr lang="en-US"/>
              <a:pPr>
                <a:spcAft>
                  <a:spcPts val="600"/>
                </a:spcAft>
              </a:pPr>
              <a:t>4</a:t>
            </a:fld>
            <a:endParaRPr lang="en-US"/>
          </a:p>
        </p:txBody>
      </p:sp>
    </p:spTree>
    <p:extLst>
      <p:ext uri="{BB962C8B-B14F-4D97-AF65-F5344CB8AC3E}">
        <p14:creationId xmlns:p14="http://schemas.microsoft.com/office/powerpoint/2010/main" val="63878849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570" y="122453"/>
            <a:ext cx="8691030" cy="6735548"/>
          </a:xfrm>
        </p:spPr>
      </p:pic>
    </p:spTree>
    <p:extLst>
      <p:ext uri="{BB962C8B-B14F-4D97-AF65-F5344CB8AC3E}">
        <p14:creationId xmlns:p14="http://schemas.microsoft.com/office/powerpoint/2010/main" val="660628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121" y="152400"/>
            <a:ext cx="8343755" cy="6483099"/>
          </a:xfrm>
        </p:spPr>
      </p:pic>
    </p:spTree>
    <p:extLst>
      <p:ext uri="{BB962C8B-B14F-4D97-AF65-F5344CB8AC3E}">
        <p14:creationId xmlns:p14="http://schemas.microsoft.com/office/powerpoint/2010/main" val="2057296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26" y="3162152"/>
            <a:ext cx="1758997" cy="1758997"/>
          </a:xfrm>
          <a:prstGeom prst="rect">
            <a:avLst/>
          </a:prstGeom>
        </p:spPr>
      </p:pic>
      <p:sp>
        <p:nvSpPr>
          <p:cNvPr id="5" name="TextBox 4"/>
          <p:cNvSpPr txBox="1"/>
          <p:nvPr/>
        </p:nvSpPr>
        <p:spPr>
          <a:xfrm>
            <a:off x="4584526" y="5073041"/>
            <a:ext cx="1465016"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2542239" y="3155849"/>
            <a:ext cx="1765300" cy="1765300"/>
          </a:xfrm>
          <a:prstGeom prst="rect">
            <a:avLst/>
          </a:prstGeom>
        </p:spPr>
      </p:pic>
      <p:sp>
        <p:nvSpPr>
          <p:cNvPr id="7" name="TextBox 6"/>
          <p:cNvSpPr txBox="1"/>
          <p:nvPr/>
        </p:nvSpPr>
        <p:spPr>
          <a:xfrm>
            <a:off x="2848873" y="5073041"/>
            <a:ext cx="1358898"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93048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883081" y="349746"/>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8756166" y="6465094"/>
            <a:ext cx="89298" cy="139375"/>
          </a:xfrm>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43</a:t>
            </a:fld>
            <a:endParaRPr sz="2200"/>
          </a:p>
        </p:txBody>
      </p:sp>
      <p:sp>
        <p:nvSpPr>
          <p:cNvPr id="103" name="Shape 103"/>
          <p:cNvSpPr/>
          <p:nvPr/>
        </p:nvSpPr>
        <p:spPr>
          <a:xfrm>
            <a:off x="4504405" y="5363812"/>
            <a:ext cx="99386"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4374759" y="5093777"/>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300682" y="4668159"/>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460447" y="4813638"/>
            <a:ext cx="973337" cy="730003"/>
          </a:xfrm>
          <a:prstGeom prst="rect">
            <a:avLst/>
          </a:prstGeom>
          <a:ln w="12700">
            <a:miter lim="400000"/>
          </a:ln>
        </p:spPr>
      </p:pic>
      <p:pic>
        <p:nvPicPr>
          <p:cNvPr id="107" name="open-book.jpg"/>
          <p:cNvPicPr/>
          <p:nvPr/>
        </p:nvPicPr>
        <p:blipFill>
          <a:blip r:embed="rId4"/>
          <a:srcRect/>
          <a:stretch>
            <a:fillRect/>
          </a:stretch>
        </p:blipFill>
        <p:spPr>
          <a:xfrm>
            <a:off x="4111855" y="4825985"/>
            <a:ext cx="1221633" cy="817887"/>
          </a:xfrm>
          <a:prstGeom prst="rect">
            <a:avLst/>
          </a:prstGeom>
          <a:ln w="12700">
            <a:miter lim="400000"/>
          </a:ln>
        </p:spPr>
      </p:pic>
      <p:pic>
        <p:nvPicPr>
          <p:cNvPr id="108" name="kindle-voyage-100441320-orig.jpg"/>
          <p:cNvPicPr/>
          <p:nvPr/>
        </p:nvPicPr>
        <p:blipFill>
          <a:blip r:embed="rId5"/>
          <a:stretch>
            <a:fillRect/>
          </a:stretch>
        </p:blipFill>
        <p:spPr>
          <a:xfrm>
            <a:off x="8011620" y="4813638"/>
            <a:ext cx="655229" cy="749418"/>
          </a:xfrm>
          <a:prstGeom prst="rect">
            <a:avLst/>
          </a:prstGeom>
          <a:ln w="12700">
            <a:miter lim="400000"/>
          </a:ln>
        </p:spPr>
      </p:pic>
      <p:sp>
        <p:nvSpPr>
          <p:cNvPr id="109" name="Shape 109"/>
          <p:cNvSpPr/>
          <p:nvPr/>
        </p:nvSpPr>
        <p:spPr>
          <a:xfrm>
            <a:off x="634784" y="4374807"/>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4336924"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8039064" y="4374807"/>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2211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6896024" y="3222650"/>
            <a:ext cx="1201578" cy="974137"/>
          </a:xfrm>
          <a:prstGeom prst="rect">
            <a:avLst/>
          </a:prstGeom>
          <a:ln w="12700" cap="flat">
            <a:noFill/>
            <a:miter lim="400000"/>
          </a:ln>
          <a:effectLst/>
        </p:spPr>
      </p:pic>
      <p:sp>
        <p:nvSpPr>
          <p:cNvPr id="114" name="Shape 114"/>
          <p:cNvSpPr/>
          <p:nvPr/>
        </p:nvSpPr>
        <p:spPr>
          <a:xfrm flipV="1">
            <a:off x="2816408"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7496813"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2251275" y="2790980"/>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1347561" y="1934102"/>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2204792" y="3143518"/>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266134"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12664841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1469437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spTree>
    <p:extLst>
      <p:ext uri="{BB962C8B-B14F-4D97-AF65-F5344CB8AC3E}">
        <p14:creationId xmlns:p14="http://schemas.microsoft.com/office/powerpoint/2010/main" val="8869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984"/>
              <a:t>46</a:t>
            </a:fld>
            <a:endParaRPr sz="984"/>
          </a:p>
        </p:txBody>
      </p:sp>
      <p:pic>
        <p:nvPicPr>
          <p:cNvPr id="294" name="pasted-image.png"/>
          <p:cNvPicPr/>
          <p:nvPr/>
        </p:nvPicPr>
        <p:blipFill>
          <a:blip r:embed="rId2"/>
          <a:stretch>
            <a:fillRect/>
          </a:stretch>
        </p:blipFill>
        <p:spPr>
          <a:xfrm>
            <a:off x="1905000" y="2212640"/>
            <a:ext cx="5009213" cy="3289548"/>
          </a:xfrm>
          <a:prstGeom prst="rect">
            <a:avLst/>
          </a:prstGeom>
          <a:ln w="12700">
            <a:miter lim="400000"/>
          </a:ln>
        </p:spPr>
      </p:pic>
      <p:sp>
        <p:nvSpPr>
          <p:cNvPr id="8" name="Title 1"/>
          <p:cNvSpPr>
            <a:spLocks noGrp="1"/>
          </p:cNvSpPr>
          <p:nvPr>
            <p:ph type="title"/>
          </p:nvPr>
        </p:nvSpPr>
        <p:spPr>
          <a:xfrm>
            <a:off x="403234" y="270157"/>
            <a:ext cx="8321041" cy="734184"/>
          </a:xfrm>
        </p:spPr>
        <p:txBody>
          <a:bodyPr>
            <a:normAutofit/>
          </a:bodyPr>
          <a:lstStyle/>
          <a:p>
            <a:r>
              <a:rPr lang="en-US" dirty="0"/>
              <a:t>The evolution of sentiment words</a:t>
            </a:r>
          </a:p>
        </p:txBody>
      </p:sp>
      <p:sp>
        <p:nvSpPr>
          <p:cNvPr id="2" name="TextBox 1"/>
          <p:cNvSpPr txBox="1"/>
          <p:nvPr/>
        </p:nvSpPr>
        <p:spPr>
          <a:xfrm>
            <a:off x="1517345" y="1133368"/>
            <a:ext cx="6389570" cy="461665"/>
          </a:xfrm>
          <a:prstGeom prst="rect">
            <a:avLst/>
          </a:prstGeom>
          <a:noFill/>
        </p:spPr>
        <p:txBody>
          <a:bodyPr wrap="none" rtlCol="0">
            <a:spAutoFit/>
          </a:bodyPr>
          <a:lstStyle/>
          <a:p>
            <a:r>
              <a:rPr lang="en-US" sz="2400" dirty="0"/>
              <a:t>Negative words change faster than positive words</a:t>
            </a:r>
          </a:p>
        </p:txBody>
      </p:sp>
    </p:spTree>
    <p:extLst>
      <p:ext uri="{BB962C8B-B14F-4D97-AF65-F5344CB8AC3E}">
        <p14:creationId xmlns:p14="http://schemas.microsoft.com/office/powerpoint/2010/main" val="223945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3" name="Content Placeholder 2">
            <a:extLst>
              <a:ext uri="{FF2B5EF4-FFF2-40B4-BE49-F238E27FC236}">
                <a16:creationId xmlns:a16="http://schemas.microsoft.com/office/drawing/2014/main" id="{26C40453-6BC0-D64A-888D-B5495ADF7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24548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822959" y="2590800"/>
            <a:ext cx="8321041" cy="3810000"/>
          </a:xfrm>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057400" y="990600"/>
            <a:ext cx="6923762"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118569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Autofit/>
          </a:bodyPr>
          <a:lstStyle/>
          <a:p>
            <a:r>
              <a:rPr lang="en-US" sz="1800"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sz="1800"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p>
          <a:p>
            <a:r>
              <a:rPr lang="en-US" sz="1800" dirty="0" err="1"/>
              <a:t>Caliskan</a:t>
            </a:r>
            <a:r>
              <a:rPr lang="en-US" sz="1800" dirty="0"/>
              <a:t> et al. replication with embeddings:</a:t>
            </a:r>
          </a:p>
          <a:p>
            <a:pPr lvl="1"/>
            <a:r>
              <a:rPr lang="en-US" dirty="0"/>
              <a:t>African-American names (</a:t>
            </a:r>
            <a:r>
              <a:rPr lang="en-US" i="1" dirty="0"/>
              <a:t>Leroy, Shaniqua</a:t>
            </a:r>
            <a:r>
              <a:rPr lang="en-US" dirty="0"/>
              <a:t>) had a higher </a:t>
            </a:r>
            <a:r>
              <a:rPr lang="en-US" dirty="0" err="1"/>
              <a:t>GloVe</a:t>
            </a:r>
            <a:r>
              <a:rPr lang="en-US" dirty="0"/>
              <a:t> cosine with unpleasant words  (</a:t>
            </a:r>
            <a:r>
              <a:rPr lang="en-US" i="1" dirty="0"/>
              <a:t>abuse, stink, ugly</a:t>
            </a:r>
            <a:r>
              <a:rPr lang="en-US" dirty="0"/>
              <a:t>)</a:t>
            </a:r>
          </a:p>
          <a:p>
            <a:pPr lvl="1"/>
            <a:r>
              <a:rPr lang="en-US" dirty="0"/>
              <a:t>European American names (</a:t>
            </a:r>
            <a:r>
              <a:rPr lang="en-US" i="1" dirty="0"/>
              <a:t>Brad, Greg, Courtney</a:t>
            </a:r>
            <a:r>
              <a:rPr lang="en-US" dirty="0"/>
              <a:t>) had a higher cosine with pleasant words (</a:t>
            </a:r>
            <a:r>
              <a:rPr lang="en-US" i="1" dirty="0"/>
              <a:t>love, peace, miracle</a:t>
            </a:r>
            <a:r>
              <a:rPr lang="en-US" dirty="0"/>
              <a:t>)</a:t>
            </a:r>
          </a:p>
          <a:p>
            <a:r>
              <a:rPr lang="en-US" sz="1800" dirty="0"/>
              <a:t>Embeddings reflect and replicate all sorts of pernicious biases.</a:t>
            </a:r>
          </a:p>
          <a:p>
            <a:endParaRPr lang="en-US" sz="1800" dirty="0"/>
          </a:p>
          <a:p>
            <a:endParaRPr lang="en-US" sz="1800" dirty="0"/>
          </a:p>
        </p:txBody>
      </p:sp>
      <p:sp>
        <p:nvSpPr>
          <p:cNvPr id="4" name="TextBox 3"/>
          <p:cNvSpPr txBox="1"/>
          <p:nvPr/>
        </p:nvSpPr>
        <p:spPr>
          <a:xfrm>
            <a:off x="2334260" y="1061088"/>
            <a:ext cx="6797040" cy="523220"/>
          </a:xfrm>
          <a:prstGeom prst="rect">
            <a:avLst/>
          </a:prstGeom>
          <a:noFill/>
        </p:spPr>
        <p:txBody>
          <a:bodyPr wrap="square" rtlCol="0">
            <a:spAutoFit/>
          </a:bodyPr>
          <a:lstStyle/>
          <a:p>
            <a:r>
              <a:rPr lang="en-US" sz="1400" dirty="0" err="1"/>
              <a:t>Caliskan</a:t>
            </a:r>
            <a:r>
              <a:rPr lang="en-US" sz="1400" dirty="0"/>
              <a:t>, Aylin, Joanna J. </a:t>
            </a:r>
            <a:r>
              <a:rPr lang="en-US" sz="1400" dirty="0" err="1"/>
              <a:t>Bruson</a:t>
            </a:r>
            <a:r>
              <a:rPr lang="en-US" sz="1400" dirty="0"/>
              <a:t> and Arvind Narayanan. 2017. Semantics derived automatically from language corpora contain human-like biases. Science.</a:t>
            </a:r>
          </a:p>
        </p:txBody>
      </p:sp>
    </p:spTree>
    <p:extLst>
      <p:ext uri="{BB962C8B-B14F-4D97-AF65-F5344CB8AC3E}">
        <p14:creationId xmlns:p14="http://schemas.microsoft.com/office/powerpoint/2010/main" val="4057519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Sparse versus dense vectors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a:t>Why dense vectors?</a:t>
            </a:r>
          </a:p>
          <a:p>
            <a:pPr lvl="1"/>
            <a:r>
              <a:rPr lang="en-US"/>
              <a:t>Short vectors may be easier to use as </a:t>
            </a:r>
            <a:r>
              <a:rPr lang="en-US" b="1"/>
              <a:t>features</a:t>
            </a:r>
            <a:r>
              <a:rPr lang="en-US"/>
              <a:t> in machine learning (fewer weights to tune)</a:t>
            </a:r>
          </a:p>
          <a:p>
            <a:pPr lvl="1"/>
            <a:r>
              <a:rPr lang="en-US"/>
              <a:t>Dense vectors may </a:t>
            </a:r>
            <a:r>
              <a:rPr lang="en-US" b="1"/>
              <a:t>generalize</a:t>
            </a:r>
            <a:r>
              <a:rPr lang="en-US"/>
              <a:t> better than storing explicit counts</a:t>
            </a:r>
          </a:p>
          <a:p>
            <a:pPr lvl="1"/>
            <a:r>
              <a:rPr lang="en-US"/>
              <a:t>They may do better at capturing synonymy:</a:t>
            </a:r>
          </a:p>
          <a:p>
            <a:pPr lvl="2"/>
            <a:r>
              <a:rPr lang="en-US" i="1"/>
              <a:t>car</a:t>
            </a:r>
            <a:r>
              <a:rPr lang="en-US"/>
              <a:t> and </a:t>
            </a:r>
            <a:r>
              <a:rPr lang="en-US" i="1"/>
              <a:t>automobile</a:t>
            </a:r>
            <a:r>
              <a:rPr lang="en-US"/>
              <a:t> are synonyms; but are distinct dimensions in sparse vectors</a:t>
            </a:r>
          </a:p>
          <a:p>
            <a:pPr lvl="3"/>
            <a:r>
              <a:rPr lang="en-US"/>
              <a:t>a word with </a:t>
            </a:r>
            <a:r>
              <a:rPr lang="en-US" i="1"/>
              <a:t>car</a:t>
            </a:r>
            <a:r>
              <a:rPr lang="en-US"/>
              <a:t> as a neighbor and a word with </a:t>
            </a:r>
            <a:r>
              <a:rPr lang="en-US" i="1"/>
              <a:t>automobile</a:t>
            </a:r>
            <a:r>
              <a:rPr lang="en-US"/>
              <a:t> as a neighbor should be similar, but aren't</a:t>
            </a:r>
          </a:p>
          <a:p>
            <a:pPr lvl="1"/>
            <a:r>
              <a:rPr lang="en-US" b="1"/>
              <a:t>In practice, they work better</a:t>
            </a:r>
          </a:p>
        </p:txBody>
      </p:sp>
      <p:sp>
        <p:nvSpPr>
          <p:cNvPr id="4" name="Slide Number Placeholder 3"/>
          <p:cNvSpPr>
            <a:spLocks noGrp="1"/>
          </p:cNvSpPr>
          <p:nvPr>
            <p:ph type="sldNum" sz="quarter" idx="12"/>
          </p:nvPr>
        </p:nvSpPr>
        <p:spPr>
          <a:xfrm>
            <a:off x="7592291" y="6459785"/>
            <a:ext cx="817071" cy="365125"/>
          </a:xfrm>
          <a:prstGeom prst="rect">
            <a:avLst/>
          </a:prstGeom>
        </p:spPr>
        <p:txBody>
          <a:bodyPr>
            <a:normAutofit/>
          </a:bodyPr>
          <a:lstStyle/>
          <a:p>
            <a:pPr>
              <a:spcAft>
                <a:spcPts val="600"/>
              </a:spcAft>
            </a:pPr>
            <a:fld id="{10F35DC5-7E65-8247-99AB-4E984F8A921E}" type="slidenum">
              <a:rPr lang="en-US">
                <a:solidFill>
                  <a:schemeClr val="tx2"/>
                </a:solidFill>
              </a:rPr>
              <a:pPr>
                <a:spcAft>
                  <a:spcPts val="600"/>
                </a:spcAft>
              </a:pPr>
              <a:t>5</a:t>
            </a:fld>
            <a:endParaRPr lang="en-US">
              <a:solidFill>
                <a:schemeClr val="tx2"/>
              </a:solidFill>
            </a:endParaRPr>
          </a:p>
        </p:txBody>
      </p:sp>
    </p:spTree>
    <p:extLst>
      <p:ext uri="{BB962C8B-B14F-4D97-AF65-F5344CB8AC3E}">
        <p14:creationId xmlns:p14="http://schemas.microsoft.com/office/powerpoint/2010/main" val="847534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pPr lvl="1"/>
            <a:r>
              <a:rPr lang="en-US" sz="2400" dirty="0" err="1"/>
              <a:t>Bolukbasi</a:t>
            </a:r>
            <a:r>
              <a:rPr lang="en-US" sz="2400" dirty="0"/>
              <a:t>, </a:t>
            </a:r>
            <a:r>
              <a:rPr lang="en-US" sz="2400" dirty="0" err="1"/>
              <a:t>Tolga</a:t>
            </a:r>
            <a:r>
              <a:rPr lang="en-US" sz="2400" dirty="0"/>
              <a:t>, Chang, Kai-Wei, Zou, James Y., </a:t>
            </a:r>
            <a:r>
              <a:rPr lang="en-US" sz="2400" dirty="0" err="1"/>
              <a:t>Saligrama</a:t>
            </a:r>
            <a:r>
              <a:rPr lang="en-US" sz="2400" dirty="0"/>
              <a:t>, Venkatesh, and </a:t>
            </a:r>
            <a:r>
              <a:rPr lang="en-US" sz="2400" dirty="0" err="1"/>
              <a:t>Kalai</a:t>
            </a:r>
            <a:r>
              <a:rPr lang="en-US" sz="2400" dirty="0"/>
              <a:t>, Adam T. (2016). Man is to computer programmer as woman is to homemaker? debiasing word embeddings. In </a:t>
            </a:r>
            <a:r>
              <a:rPr lang="en-US" sz="2400" i="1" dirty="0"/>
              <a:t>Advances in Neural Infor- </a:t>
            </a:r>
            <a:r>
              <a:rPr lang="en-US" sz="2400" i="1" dirty="0" err="1"/>
              <a:t>mation</a:t>
            </a:r>
            <a:r>
              <a:rPr lang="en-US" sz="2400" i="1" dirty="0"/>
              <a:t> Processing Systems</a:t>
            </a:r>
            <a:r>
              <a:rPr lang="en-US" sz="2400" dirty="0"/>
              <a:t>, pp. 4349–4357. </a:t>
            </a:r>
          </a:p>
          <a:p>
            <a:r>
              <a:rPr lang="en-US" sz="2800" dirty="0"/>
              <a:t>Use embeddings as a historical tool to study bias</a:t>
            </a:r>
          </a:p>
        </p:txBody>
      </p:sp>
    </p:spTree>
    <p:extLst>
      <p:ext uri="{BB962C8B-B14F-4D97-AF65-F5344CB8AC3E}">
        <p14:creationId xmlns:p14="http://schemas.microsoft.com/office/powerpoint/2010/main" val="2033324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86605"/>
            <a:ext cx="8549639" cy="627795"/>
          </a:xfrm>
        </p:spPr>
        <p:txBody>
          <a:bodyPr>
            <a:normAutofit fontScale="90000"/>
          </a:bodyPr>
          <a:lstStyle/>
          <a:p>
            <a:r>
              <a:rPr lang="en-US" dirty="0"/>
              <a:t>Embeddings as a window onto history</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pPr marL="0" indent="0">
              <a:buNone/>
            </a:pPr>
            <a:endParaRPr lang="en-US" dirty="0"/>
          </a:p>
          <a:p>
            <a:pPr marL="0" indent="0">
              <a:buNone/>
            </a:pPr>
            <a:endParaRPr lang="en-US" dirty="0"/>
          </a:p>
          <a:p>
            <a:endParaRPr lang="en-US" dirty="0"/>
          </a:p>
        </p:txBody>
      </p:sp>
      <p:sp>
        <p:nvSpPr>
          <p:cNvPr id="4" name="TextBox 3"/>
          <p:cNvSpPr txBox="1"/>
          <p:nvPr/>
        </p:nvSpPr>
        <p:spPr>
          <a:xfrm>
            <a:off x="1524000" y="967770"/>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22960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183880" cy="932595"/>
          </a:xfrm>
        </p:spPr>
        <p:txBody>
          <a:bodyPr>
            <a:normAutofit fontScale="90000"/>
          </a:bodyPr>
          <a:lstStyle/>
          <a:p>
            <a:r>
              <a:rPr lang="en-US" dirty="0"/>
              <a:t>History of biased framings of women</a:t>
            </a:r>
          </a:p>
        </p:txBody>
      </p:sp>
      <p:sp>
        <p:nvSpPr>
          <p:cNvPr id="3" name="Content Placeholder 2"/>
          <p:cNvSpPr>
            <a:spLocks noGrp="1"/>
          </p:cNvSpPr>
          <p:nvPr>
            <p:ph idx="1"/>
          </p:nvPr>
        </p:nvSpPr>
        <p:spPr>
          <a:xfrm>
            <a:off x="822960" y="2514600"/>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a16="http://schemas.microsoft.com/office/drawing/2014/main" id="{3018424D-76FB-844E-AD46-DC8C6DD6949F}"/>
              </a:ext>
            </a:extLst>
          </p:cNvPr>
          <p:cNvSpPr txBox="1"/>
          <p:nvPr/>
        </p:nvSpPr>
        <p:spPr>
          <a:xfrm>
            <a:off x="1524000" y="1219200"/>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493897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822959" y="2417234"/>
            <a:ext cx="7543801" cy="4023360"/>
          </a:xfrm>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indent="-228600">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a16="http://schemas.microsoft.com/office/drawing/2014/main" id="{EFB06755-AB9F-7F4C-BFEA-7E1A273530B3}"/>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98058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1491" y="2256961"/>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a16="http://schemas.microsoft.com/office/drawing/2014/main" id="{F2A9C93A-61D1-3942-998B-777BEB9C29E2}"/>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847445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86604"/>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996" y="2286000"/>
            <a:ext cx="8213467" cy="4057649"/>
          </a:xfrm>
        </p:spPr>
      </p:pic>
      <p:sp>
        <p:nvSpPr>
          <p:cNvPr id="5" name="TextBox 4">
            <a:extLst>
              <a:ext uri="{FF2B5EF4-FFF2-40B4-BE49-F238E27FC236}">
                <a16:creationId xmlns:a16="http://schemas.microsoft.com/office/drawing/2014/main" id="{F7D244A3-909B-D642-9B6F-F7F5021BD292}"/>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185794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56396"/>
          </a:xfrm>
        </p:spPr>
        <p:txBody>
          <a:bodyPr/>
          <a:lstStyle/>
          <a:p>
            <a:r>
              <a:rPr lang="en-US" dirty="0"/>
              <a:t>Conclusion</a:t>
            </a:r>
          </a:p>
        </p:txBody>
      </p:sp>
      <p:sp>
        <p:nvSpPr>
          <p:cNvPr id="3" name="Content Placeholder 2"/>
          <p:cNvSpPr>
            <a:spLocks noGrp="1"/>
          </p:cNvSpPr>
          <p:nvPr>
            <p:ph idx="1"/>
          </p:nvPr>
        </p:nvSpPr>
        <p:spPr>
          <a:xfrm>
            <a:off x="822959" y="1524000"/>
            <a:ext cx="8016241" cy="5257800"/>
          </a:xfrm>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sz="2000"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r>
              <a:rPr lang="en-US" sz="2400" dirty="0"/>
              <a:t>Useful in practice but know they encode cultural stereotypes</a:t>
            </a:r>
          </a:p>
        </p:txBody>
      </p:sp>
    </p:spTree>
    <p:extLst>
      <p:ext uri="{BB962C8B-B14F-4D97-AF65-F5344CB8AC3E}">
        <p14:creationId xmlns:p14="http://schemas.microsoft.com/office/powerpoint/2010/main" val="1925790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59">
            <a:extLst>
              <a:ext uri="{FF2B5EF4-FFF2-40B4-BE49-F238E27FC236}">
                <a16:creationId xmlns:a16="http://schemas.microsoft.com/office/drawing/2014/main" id="{0D3048CC-BFEE-499F-968D-9681FE25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65699" y="634946"/>
            <a:ext cx="3696607" cy="1450757"/>
          </a:xfrm>
        </p:spPr>
        <p:txBody>
          <a:bodyPr>
            <a:normAutofit/>
          </a:bodyPr>
          <a:lstStyle/>
          <a:p>
            <a:r>
              <a:rPr lang="en-US" sz="3700"/>
              <a:t>Dense embeddings you can download!</a:t>
            </a:r>
          </a:p>
        </p:txBody>
      </p:sp>
      <p:sp>
        <p:nvSpPr>
          <p:cNvPr id="79" name="Rectangle 61">
            <a:extLst>
              <a:ext uri="{FF2B5EF4-FFF2-40B4-BE49-F238E27FC236}">
                <a16:creationId xmlns:a16="http://schemas.microsoft.com/office/drawing/2014/main" id="{2AF095ED-34C6-4B6B-BF2F-B18C3C6CD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2293430"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p:cNvPicPr>
            <a:picLocks noChangeAspect="1"/>
          </p:cNvPicPr>
          <p:nvPr/>
        </p:nvPicPr>
        <p:blipFill>
          <a:blip r:embed="rId2"/>
          <a:stretch>
            <a:fillRect/>
          </a:stretch>
        </p:blipFill>
        <p:spPr>
          <a:xfrm>
            <a:off x="343752" y="957553"/>
            <a:ext cx="2088525" cy="2136598"/>
          </a:xfrm>
          <a:prstGeom prst="rect">
            <a:avLst/>
          </a:prstGeom>
        </p:spPr>
      </p:pic>
      <p:sp>
        <p:nvSpPr>
          <p:cNvPr id="80" name="Rectangle 63">
            <a:extLst>
              <a:ext uri="{FF2B5EF4-FFF2-40B4-BE49-F238E27FC236}">
                <a16:creationId xmlns:a16="http://schemas.microsoft.com/office/drawing/2014/main" id="{E80E2106-26D1-4CFC-9F58-A3D915C7A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441" y="321734"/>
            <a:ext cx="1925558" cy="195525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2795932" y="473902"/>
            <a:ext cx="1626575" cy="1626575"/>
          </a:xfrm>
          <a:prstGeom prst="rect">
            <a:avLst/>
          </a:prstGeom>
        </p:spPr>
      </p:pic>
      <p:cxnSp>
        <p:nvCxnSpPr>
          <p:cNvPr id="81" name="Straight Connector 65">
            <a:extLst>
              <a:ext uri="{FF2B5EF4-FFF2-40B4-BE49-F238E27FC236}">
                <a16:creationId xmlns:a16="http://schemas.microsoft.com/office/drawing/2014/main" id="{9E02610F-7D0E-44AD-ADE2-F343EC06F7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0219" y="2085703"/>
            <a:ext cx="30861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2" name="Rectangle 67">
            <a:extLst>
              <a:ext uri="{FF2B5EF4-FFF2-40B4-BE49-F238E27FC236}">
                <a16:creationId xmlns:a16="http://schemas.microsoft.com/office/drawing/2014/main" id="{82C98A42-D33B-4523-A0B2-4904C32B7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879167"/>
            <a:ext cx="2293430" cy="210461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478326" y="4013574"/>
            <a:ext cx="1819377" cy="1819377"/>
          </a:xfrm>
          <a:prstGeom prst="rect">
            <a:avLst/>
          </a:prstGeom>
        </p:spPr>
      </p:pic>
      <p:sp>
        <p:nvSpPr>
          <p:cNvPr id="83" name="Rectangle 69">
            <a:extLst>
              <a:ext uri="{FF2B5EF4-FFF2-40B4-BE49-F238E27FC236}">
                <a16:creationId xmlns:a16="http://schemas.microsoft.com/office/drawing/2014/main" id="{B314DF03-4B84-4C63-9500-DC80BCA1B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441" y="2451014"/>
            <a:ext cx="1925558"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sign&#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8564" y="2926413"/>
            <a:ext cx="1721311" cy="2581966"/>
          </a:xfrm>
          <a:prstGeom prst="rect">
            <a:avLst/>
          </a:prstGeom>
        </p:spPr>
      </p:pic>
      <p:sp>
        <p:nvSpPr>
          <p:cNvPr id="3" name="Content Placeholder 2"/>
          <p:cNvSpPr>
            <a:spLocks noGrp="1"/>
          </p:cNvSpPr>
          <p:nvPr>
            <p:ph idx="1"/>
          </p:nvPr>
        </p:nvSpPr>
        <p:spPr>
          <a:xfrm>
            <a:off x="4965699" y="2198914"/>
            <a:ext cx="3696607"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
        <p:nvSpPr>
          <p:cNvPr id="84" name="Rectangle 71">
            <a:extLst>
              <a:ext uri="{FF2B5EF4-FFF2-40B4-BE49-F238E27FC236}">
                <a16:creationId xmlns:a16="http://schemas.microsoft.com/office/drawing/2014/main" id="{C0C2C24D-DBC6-4FC3-8BD4-31D3CC1A3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73">
            <a:extLst>
              <a:ext uri="{FF2B5EF4-FFF2-40B4-BE49-F238E27FC236}">
                <a16:creationId xmlns:a16="http://schemas.microsoft.com/office/drawing/2014/main" id="{57B513E8-3CAA-4B4E-92DE-D3EA3E17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236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3"/>
            <a:ext cx="7543800" cy="1450757"/>
          </a:xfrm>
        </p:spPr>
        <p:txBody>
          <a:bodyPr>
            <a:normAutofit/>
          </a:bodyPr>
          <a:lstStyle/>
          <a:p>
            <a:r>
              <a:rPr lang="en-US" b="0"/>
              <a:t>Word2vec</a:t>
            </a:r>
          </a:p>
        </p:txBody>
      </p:sp>
      <p:graphicFrame>
        <p:nvGraphicFramePr>
          <p:cNvPr id="15" name="Content Placeholder 2">
            <a:extLst>
              <a:ext uri="{FF2B5EF4-FFF2-40B4-BE49-F238E27FC236}">
                <a16:creationId xmlns:a16="http://schemas.microsoft.com/office/drawing/2014/main" id="{2DE4F301-06AD-4C9B-A756-BB60A8F58F4A}"/>
              </a:ext>
            </a:extLst>
          </p:cNvPr>
          <p:cNvGraphicFramePr>
            <a:graphicFrameLocks noGrp="1"/>
          </p:cNvGraphicFramePr>
          <p:nvPr>
            <p:ph idx="1"/>
            <p:extLst>
              <p:ext uri="{D42A27DB-BD31-4B8C-83A1-F6EECF244321}">
                <p14:modId xmlns:p14="http://schemas.microsoft.com/office/powerpoint/2010/main" val="1238889085"/>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7384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p:txBody>
          <a:bodyPr>
            <a:normAutofit fontScale="92500" lnSpcReduction="2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7138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0472-79BA-A447-9ECC-EDE5274BBB10}"/>
              </a:ext>
            </a:extLst>
          </p:cNvPr>
          <p:cNvSpPr>
            <a:spLocks noGrp="1"/>
          </p:cNvSpPr>
          <p:nvPr>
            <p:ph type="title"/>
          </p:nvPr>
        </p:nvSpPr>
        <p:spPr/>
        <p:txBody>
          <a:bodyPr>
            <a:normAutofit fontScale="90000"/>
          </a:bodyPr>
          <a:lstStyle/>
          <a:p>
            <a:r>
              <a:rPr lang="en-US" dirty="0"/>
              <a:t>Brilliant insight: Use running text as implicitly supervised training data!</a:t>
            </a:r>
          </a:p>
        </p:txBody>
      </p:sp>
      <p:sp>
        <p:nvSpPr>
          <p:cNvPr id="3" name="Content Placeholder 2">
            <a:extLst>
              <a:ext uri="{FF2B5EF4-FFF2-40B4-BE49-F238E27FC236}">
                <a16:creationId xmlns:a16="http://schemas.microsoft.com/office/drawing/2014/main" id="{853E27B6-F21E-174C-B5D3-2D10632EC8BE}"/>
              </a:ext>
            </a:extLst>
          </p:cNvPr>
          <p:cNvSpPr>
            <a:spLocks noGrp="1"/>
          </p:cNvSpPr>
          <p:nvPr>
            <p:ph idx="1"/>
          </p:nvPr>
        </p:nvSpPr>
        <p:spPr/>
        <p:txBody>
          <a:bodyPr>
            <a:normAutofit fontScale="92500"/>
          </a:bodyPr>
          <a:lstStyle/>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buFont typeface="Arial" panose="020B0604020202020204" pitchFamily="34" charset="0"/>
              <a:buChar char="•"/>
            </a:pPr>
            <a:r>
              <a:rPr lang="en-US" sz="3000" dirty="0"/>
              <a:t>Acts as gold ‘correct answer’ to the question </a:t>
            </a:r>
          </a:p>
          <a:p>
            <a:pPr marL="752983" lvl="1" indent="-287338">
              <a:buFont typeface="Arial" panose="020B0604020202020204" pitchFamily="34" charset="0"/>
              <a:buChar char="•"/>
            </a:pPr>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p>
          <a:p>
            <a:pPr marL="752983" lvl="1" indent="-287338">
              <a:buFont typeface="Arial" panose="020B0604020202020204" pitchFamily="34" charset="0"/>
              <a:buChar char="•"/>
            </a:pPr>
            <a:r>
              <a:rPr lang="en-US" sz="3200" dirty="0" err="1"/>
              <a:t>Bengio</a:t>
            </a:r>
            <a:r>
              <a:rPr lang="en-US" sz="3200" dirty="0"/>
              <a:t> et al. (2003)</a:t>
            </a:r>
          </a:p>
          <a:p>
            <a:pPr marL="752983" lvl="1" indent="-287338">
              <a:buFont typeface="Arial" panose="020B0604020202020204" pitchFamily="34" charset="0"/>
              <a:buChar char="•"/>
            </a:pPr>
            <a:r>
              <a:rPr lang="en-US" sz="3200" dirty="0" err="1"/>
              <a:t>Collobert</a:t>
            </a:r>
            <a:r>
              <a:rPr lang="en-US" sz="3200" dirty="0"/>
              <a:t> et al. (2011) </a:t>
            </a:r>
          </a:p>
          <a:p>
            <a:pPr marL="752983" lvl="1" indent="-287338">
              <a:buFont typeface="Arial" panose="020B0604020202020204" pitchFamily="34" charset="0"/>
              <a:buChar char="•"/>
            </a:pPr>
            <a:endParaRPr lang="en-US" sz="3000" b="1" dirty="0"/>
          </a:p>
          <a:p>
            <a:endParaRPr lang="en-US" dirty="0"/>
          </a:p>
        </p:txBody>
      </p:sp>
    </p:spTree>
    <p:extLst>
      <p:ext uri="{BB962C8B-B14F-4D97-AF65-F5344CB8AC3E}">
        <p14:creationId xmlns:p14="http://schemas.microsoft.com/office/powerpoint/2010/main" val="17203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5576</Words>
  <Application>Microsoft Macintosh PowerPoint</Application>
  <PresentationFormat>On-screen Show (4:3)</PresentationFormat>
  <Paragraphs>439</Paragraphs>
  <Slides>56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Cambria Math</vt:lpstr>
      <vt:lpstr>Helvetica Light</vt:lpstr>
      <vt:lpstr>Times</vt:lpstr>
      <vt:lpstr>Retrospect</vt:lpstr>
      <vt:lpstr>CIS 530: Vector Semantics part 2</vt:lpstr>
      <vt:lpstr>Reminders</vt:lpstr>
      <vt:lpstr>Tf-idf and PPMI are  sparse representations</vt:lpstr>
      <vt:lpstr>Alternative: dense vectors</vt:lpstr>
      <vt:lpstr>Sparse versus dense vectors</vt:lpstr>
      <vt:lpstr>Dense embeddings you can download!</vt:lpstr>
      <vt:lpstr>Word2vec</vt:lpstr>
      <vt:lpstr>Word2vec</vt:lpstr>
      <vt:lpstr>Brilliant insight: Use running text as implicitly supervised training data!</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Turning dot product into a probability</vt:lpstr>
      <vt:lpstr>For all the context words:</vt:lpstr>
      <vt:lpstr>For all the context words:</vt:lpstr>
      <vt:lpstr>Popping back up</vt:lpstr>
      <vt:lpstr>Skip-Gram Training Data</vt:lpstr>
      <vt:lpstr>Skip-Gram Training</vt:lpstr>
      <vt:lpstr>How many noise words?</vt:lpstr>
      <vt:lpstr>Choosing noise words</vt:lpstr>
      <vt:lpstr>Learning the classifier</vt:lpstr>
      <vt:lpstr>Setup</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evalation</vt:lpstr>
      <vt:lpstr>Compute correlation</vt:lpstr>
      <vt:lpstr>Properties of embeddings</vt:lpstr>
      <vt:lpstr>Analogy: Embeddings capture relational meaning!</vt:lpstr>
      <vt:lpstr>Analogy: Embeddings capture relational meaning!</vt:lpstr>
      <vt:lpstr>Analogy: Embeddings capture relational meaning!</vt:lpstr>
      <vt:lpstr>Analogy: Embeddings capture relational meaning!</vt:lpstr>
      <vt:lpstr>PowerPoint Presentation</vt:lpstr>
      <vt:lpstr>PowerPoint Presentation</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Embeddings reflect cultural bias</vt:lpstr>
      <vt:lpstr>Directions</vt:lpstr>
      <vt:lpstr>Embeddings as a window onto history</vt:lpstr>
      <vt:lpstr>History of biased framings of women</vt:lpstr>
      <vt:lpstr>Embeddings reflect ethnic stereotypes over time</vt:lpstr>
      <vt:lpstr>Change in linguistic framing 1910-1990</vt:lpstr>
      <vt:lpstr>Changes in framing: adjectives associated with Chinese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Vector Semantics part 2</dc:title>
  <dc:creator>Callison-Burch, Christopher</dc:creator>
  <cp:lastModifiedBy>Callison-Burch, Christopher</cp:lastModifiedBy>
  <cp:revision>10</cp:revision>
  <dcterms:created xsi:type="dcterms:W3CDTF">2020-02-05T16:36:26Z</dcterms:created>
  <dcterms:modified xsi:type="dcterms:W3CDTF">2020-02-05T17:11:51Z</dcterms:modified>
</cp:coreProperties>
</file>